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91" r:id="rId8"/>
    <p:sldId id="295" r:id="rId9"/>
    <p:sldId id="285" r:id="rId10"/>
    <p:sldId id="262" r:id="rId11"/>
    <p:sldId id="263" r:id="rId12"/>
    <p:sldId id="264" r:id="rId13"/>
    <p:sldId id="265" r:id="rId14"/>
    <p:sldId id="266" r:id="rId15"/>
    <p:sldId id="302" r:id="rId16"/>
    <p:sldId id="267" r:id="rId17"/>
    <p:sldId id="293" r:id="rId18"/>
    <p:sldId id="268" r:id="rId19"/>
    <p:sldId id="269" r:id="rId20"/>
    <p:sldId id="270" r:id="rId21"/>
    <p:sldId id="271" r:id="rId22"/>
    <p:sldId id="272" r:id="rId23"/>
    <p:sldId id="273" r:id="rId24"/>
    <p:sldId id="286" r:id="rId25"/>
    <p:sldId id="287" r:id="rId26"/>
    <p:sldId id="288" r:id="rId27"/>
    <p:sldId id="289" r:id="rId28"/>
    <p:sldId id="274" r:id="rId29"/>
    <p:sldId id="275" r:id="rId30"/>
    <p:sldId id="276" r:id="rId31"/>
    <p:sldId id="277" r:id="rId32"/>
    <p:sldId id="278" r:id="rId33"/>
    <p:sldId id="300" r:id="rId34"/>
    <p:sldId id="301" r:id="rId35"/>
    <p:sldId id="279" r:id="rId36"/>
    <p:sldId id="280" r:id="rId37"/>
    <p:sldId id="281" r:id="rId38"/>
    <p:sldId id="294" r:id="rId39"/>
    <p:sldId id="297" r:id="rId40"/>
    <p:sldId id="282" r:id="rId41"/>
    <p:sldId id="283" r:id="rId42"/>
    <p:sldId id="292" r:id="rId43"/>
    <p:sldId id="284" r:id="rId44"/>
    <p:sldId id="298" r:id="rId45"/>
    <p:sldId id="299" r:id="rId46"/>
    <p:sldId id="296" r:id="rId47"/>
    <p:sldId id="303" r:id="rId48"/>
    <p:sldId id="304" r:id="rId49"/>
    <p:sldId id="325" r:id="rId50"/>
    <p:sldId id="326" r:id="rId51"/>
    <p:sldId id="327" r:id="rId52"/>
    <p:sldId id="328" r:id="rId53"/>
    <p:sldId id="329" r:id="rId54"/>
    <p:sldId id="330" r:id="rId55"/>
    <p:sldId id="331" r:id="rId56"/>
    <p:sldId id="305" r:id="rId57"/>
    <p:sldId id="306" r:id="rId58"/>
    <p:sldId id="337" r:id="rId59"/>
    <p:sldId id="338" r:id="rId60"/>
    <p:sldId id="339" r:id="rId61"/>
    <p:sldId id="340" r:id="rId62"/>
    <p:sldId id="341" r:id="rId63"/>
    <p:sldId id="342" r:id="rId64"/>
    <p:sldId id="307" r:id="rId65"/>
    <p:sldId id="333" r:id="rId66"/>
    <p:sldId id="332" r:id="rId67"/>
    <p:sldId id="308" r:id="rId68"/>
    <p:sldId id="309" r:id="rId69"/>
    <p:sldId id="310" r:id="rId70"/>
    <p:sldId id="311" r:id="rId71"/>
    <p:sldId id="312" r:id="rId72"/>
    <p:sldId id="313" r:id="rId73"/>
    <p:sldId id="314" r:id="rId74"/>
    <p:sldId id="315" r:id="rId75"/>
    <p:sldId id="316" r:id="rId76"/>
    <p:sldId id="317" r:id="rId77"/>
    <p:sldId id="318" r:id="rId78"/>
    <p:sldId id="335" r:id="rId79"/>
    <p:sldId id="336" r:id="rId80"/>
    <p:sldId id="319" r:id="rId81"/>
    <p:sldId id="320" r:id="rId82"/>
    <p:sldId id="334" r:id="rId83"/>
    <p:sldId id="321" r:id="rId84"/>
    <p:sldId id="322" r:id="rId85"/>
    <p:sldId id="323" r:id="rId86"/>
    <p:sldId id="324" r:id="rId87"/>
    <p:sldId id="343" r:id="rId88"/>
    <p:sldId id="344"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73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1869259-7B0A-4A0D-AA40-0D5549A5F619}"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1484746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869259-7B0A-4A0D-AA40-0D5549A5F619}"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3661052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869259-7B0A-4A0D-AA40-0D5549A5F619}"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3780585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869259-7B0A-4A0D-AA40-0D5549A5F619}"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3692509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1869259-7B0A-4A0D-AA40-0D5549A5F619}"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284020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869259-7B0A-4A0D-AA40-0D5549A5F619}"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1960494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869259-7B0A-4A0D-AA40-0D5549A5F619}" type="datetimeFigureOut">
              <a:rPr lang="en-US" smtClean="0"/>
              <a:t>04/12/2017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2846045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869259-7B0A-4A0D-AA40-0D5549A5F619}" type="datetimeFigureOut">
              <a:rPr lang="en-US" smtClean="0"/>
              <a:t>04/12/2017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3675088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869259-7B0A-4A0D-AA40-0D5549A5F619}" type="datetimeFigureOut">
              <a:rPr lang="en-US" smtClean="0"/>
              <a:t>04/12/2017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916867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1869259-7B0A-4A0D-AA40-0D5549A5F619}"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178130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1869259-7B0A-4A0D-AA40-0D5549A5F619}"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4C5647-1F14-4042-8299-E75666BC0108}" type="slidenum">
              <a:rPr lang="en-US" smtClean="0"/>
              <a:t>‹#›</a:t>
            </a:fld>
            <a:endParaRPr lang="en-US"/>
          </a:p>
        </p:txBody>
      </p:sp>
    </p:spTree>
    <p:extLst>
      <p:ext uri="{BB962C8B-B14F-4D97-AF65-F5344CB8AC3E}">
        <p14:creationId xmlns:p14="http://schemas.microsoft.com/office/powerpoint/2010/main" val="806246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869259-7B0A-4A0D-AA40-0D5549A5F619}" type="datetimeFigureOut">
              <a:rPr lang="en-US" smtClean="0"/>
              <a:t>04/12/2017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4C5647-1F14-4042-8299-E75666BC0108}" type="slidenum">
              <a:rPr lang="en-US" smtClean="0"/>
              <a:t>‹#›</a:t>
            </a:fld>
            <a:endParaRPr lang="en-US"/>
          </a:p>
        </p:txBody>
      </p:sp>
    </p:spTree>
    <p:extLst>
      <p:ext uri="{BB962C8B-B14F-4D97-AF65-F5344CB8AC3E}">
        <p14:creationId xmlns:p14="http://schemas.microsoft.com/office/powerpoint/2010/main" val="33439291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prodsnibtp.fldoe.org/Assess/Controls/SelectControls/"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dictionary.com/browse/depression" TargetMode="External"/><Relationship Id="rId2" Type="http://schemas.openxmlformats.org/officeDocument/2006/relationships/hyperlink" Target="http://www.dictionary.com/browse/coolidge" TargetMode="Externa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www.google.com/url?sa=t&amp;rct=j&amp;q=&amp;esrc=s&amp;source=web&amp;cd=2&amp;cad=rja&amp;uact=8&amp;ved=0ahUKEwjc56WdoufPAhVGXh4KHec9CSgQFggnMAE&amp;url=https://en.wikipedia.org/wiki/Assembly_line&amp;usg=AFQjCNGUJZB6pZGxYuCLr23KrpIxQtld2Q" TargetMode="External"/><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en.wikipedia.org/wiki/Jim_Crow" TargetMode="External"/><Relationship Id="rId2" Type="http://schemas.openxmlformats.org/officeDocument/2006/relationships/hyperlink" Target="https://en.wikipedia.org/wiki/Atlanta_compromise" TargetMode="Externa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s://en.wikipedia.org/wiki/National_Association_for_the_Advancement_of_Colored_People"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gif"/></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hyperlink" Target="https://en.wikipedia.org/wiki/War" TargetMode="External"/><Relationship Id="rId2" Type="http://schemas.openxmlformats.org/officeDocument/2006/relationships/hyperlink" Target="https://en.wikipedia.org/wiki/International_agreement" TargetMode="Externa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hyperlink" Target="https://en.wikipedia.org/wiki/Florida" TargetMode="Externa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53.xml.rels><?xml version="1.0" encoding="UTF-8" standalone="yes"?>
<Relationships xmlns="http://schemas.openxmlformats.org/package/2006/relationships"><Relationship Id="rId8" Type="http://schemas.openxmlformats.org/officeDocument/2006/relationships/hyperlink" Target="https://en.wikipedia.org/wiki/Young-adult_fiction" TargetMode="External"/><Relationship Id="rId3" Type="http://schemas.openxmlformats.org/officeDocument/2006/relationships/hyperlink" Target="https://en.wikipedia.org/wiki/Florida" TargetMode="External"/><Relationship Id="rId7" Type="http://schemas.openxmlformats.org/officeDocument/2006/relationships/hyperlink" Target="https://en.wikipedia.org/wiki/The_Yearling_(film)" TargetMode="External"/><Relationship Id="rId2" Type="http://schemas.openxmlformats.org/officeDocument/2006/relationships/hyperlink" Target="https://en.wikipedia.org/wiki/American_literature" TargetMode="External"/><Relationship Id="rId1" Type="http://schemas.openxmlformats.org/officeDocument/2006/relationships/slideLayout" Target="../slideLayouts/slideLayout2.xml"/><Relationship Id="rId6" Type="http://schemas.openxmlformats.org/officeDocument/2006/relationships/hyperlink" Target="https://en.wikipedia.org/wiki/Marjorie_Kinnan_Rawlings#cite_note-2" TargetMode="External"/><Relationship Id="rId5" Type="http://schemas.openxmlformats.org/officeDocument/2006/relationships/hyperlink" Target="https://en.wikipedia.org/wiki/Pulitzer_Prize_for_the_Novel" TargetMode="External"/><Relationship Id="rId4" Type="http://schemas.openxmlformats.org/officeDocument/2006/relationships/hyperlink" Target="https://en.wikipedia.org/wiki/The_Yearling" TargetMode="External"/><Relationship Id="rId9" Type="http://schemas.openxmlformats.org/officeDocument/2006/relationships/image" Target="../media/image74.png"/></Relationships>
</file>

<file path=ppt/slides/_rels/slide5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en.wikipedia.org/wiki/Their_Eyes_Were_Watching_God" TargetMode="Externa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55.xml.rels><?xml version="1.0" encoding="UTF-8" standalone="yes"?>
<Relationships xmlns="http://schemas.openxmlformats.org/package/2006/relationships"><Relationship Id="rId3" Type="http://schemas.openxmlformats.org/officeDocument/2006/relationships/hyperlink" Target="https://en.wikipedia.org/wiki/Spirituals" TargetMode="External"/><Relationship Id="rId2" Type="http://schemas.openxmlformats.org/officeDocument/2006/relationships/hyperlink" Target="https://en.wikipedia.org/wiki/Harlem_Renaissance" TargetMode="Externa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google.com/url?sa=t&amp;rct=j&amp;q=&amp;esrc=s&amp;source=web&amp;cd=1&amp;cad=rja&amp;uact=8&amp;ved=0ahUKEwiqqLChxefPAhXG1R4KHUfFA2AQFggbMAA&amp;url=http://www.mrwilliamsworld.com/wp-content/uploads/2012/12/Chapter-10-Roaring-20s.pdf&amp;usg=AFQjCNHc1sl1DoKei0h0hDuPaManWj5KYg" TargetMode="External"/><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4.gif"/><Relationship Id="rId2" Type="http://schemas.openxmlformats.org/officeDocument/2006/relationships/image" Target="../media/image83.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9.gif"/><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1.gif"/><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hyperlink" Target="http://www.google.com/url?sa=i&amp;source=images&amp;cd=&amp;cad=rja&amp;uact=8&amp;ved=0CAgQjRw&amp;url=http://www.antiquehomestyle.com/inside/kitchen/1920s/gallery/page11.htm&amp;ei=tKkmVbWkLujnsASU94HIDg&amp;psig=AFQjCNH5uAfqC0JGYsmKFEPk0bdE1TRb-A&amp;ust=1428683572859833"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4.gif"/><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7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gif"/><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25.gif"/><Relationship Id="rId2" Type="http://schemas.openxmlformats.org/officeDocument/2006/relationships/image" Target="../media/image124.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385105"/>
            <a:ext cx="9144000" cy="2387600"/>
          </a:xfrm>
        </p:spPr>
        <p:txBody>
          <a:bodyPr>
            <a:normAutofit fontScale="90000"/>
          </a:bodyPr>
          <a:lstStyle/>
          <a:p>
            <a:r>
              <a:rPr lang="en-US" dirty="0">
                <a:hlinkClick r:id="rId2"/>
              </a:rPr>
              <a:t>Analyze the effects of the changing social, political, and economic conditions of the Roaring Twenties and the Great Depression.</a:t>
            </a:r>
            <a:endParaRPr lang="en-US" dirty="0"/>
          </a:p>
        </p:txBody>
      </p:sp>
      <p:sp>
        <p:nvSpPr>
          <p:cNvPr id="3" name="Subtitle 2"/>
          <p:cNvSpPr>
            <a:spLocks noGrp="1"/>
          </p:cNvSpPr>
          <p:nvPr>
            <p:ph type="subTitle" idx="1"/>
          </p:nvPr>
        </p:nvSpPr>
        <p:spPr>
          <a:xfrm>
            <a:off x="1524000" y="5030243"/>
            <a:ext cx="9144000" cy="1655762"/>
          </a:xfrm>
        </p:spPr>
        <p:txBody>
          <a:bodyPr/>
          <a:lstStyle/>
          <a:p>
            <a:r>
              <a:rPr lang="en-US" dirty="0" smtClean="0"/>
              <a:t>EOC Focus </a:t>
            </a:r>
            <a:r>
              <a:rPr lang="en-US" smtClean="0"/>
              <a:t>Unit 5</a:t>
            </a:r>
            <a:endParaRPr lang="en-US" dirty="0"/>
          </a:p>
        </p:txBody>
      </p:sp>
    </p:spTree>
    <p:extLst>
      <p:ext uri="{BB962C8B-B14F-4D97-AF65-F5344CB8AC3E}">
        <p14:creationId xmlns:p14="http://schemas.microsoft.com/office/powerpoint/2010/main" val="671788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en-US" smtClean="0"/>
              <a:t>Lost Generation</a:t>
            </a:r>
          </a:p>
        </p:txBody>
      </p:sp>
      <p:sp>
        <p:nvSpPr>
          <p:cNvPr id="139267" name="Rectangle 3"/>
          <p:cNvSpPr>
            <a:spLocks noGrp="1" noChangeArrowheads="1"/>
          </p:cNvSpPr>
          <p:nvPr>
            <p:ph type="body" idx="1"/>
          </p:nvPr>
        </p:nvSpPr>
        <p:spPr/>
        <p:txBody>
          <a:bodyPr/>
          <a:lstStyle/>
          <a:p>
            <a:pPr eaLnBrk="1" hangingPunct="1">
              <a:defRPr/>
            </a:pPr>
            <a:r>
              <a:rPr lang="en-US" altLang="en-US" dirty="0" smtClean="0"/>
              <a:t>Writer Gertrude Stein told Hemingway, "You are all a lost generation," referring to the many restless young writers who gathered in Paris after WW I. </a:t>
            </a:r>
          </a:p>
          <a:p>
            <a:pPr marL="0" indent="0">
              <a:buNone/>
              <a:defRPr/>
            </a:pPr>
            <a:r>
              <a:rPr lang="en-US" altLang="en-US" dirty="0"/>
              <a:t> </a:t>
            </a:r>
            <a:r>
              <a:rPr lang="en-US" altLang="en-US" dirty="0" smtClean="0"/>
              <a:t>  They thought the U.S. was </a:t>
            </a:r>
            <a:endParaRPr lang="en-US" altLang="en-US" dirty="0"/>
          </a:p>
          <a:p>
            <a:pPr marL="0" indent="0">
              <a:buNone/>
              <a:defRPr/>
            </a:pPr>
            <a:r>
              <a:rPr lang="en-US" altLang="en-US" dirty="0" smtClean="0"/>
              <a:t>   materialistic and they </a:t>
            </a:r>
          </a:p>
          <a:p>
            <a:pPr marL="0" indent="0">
              <a:buNone/>
              <a:defRPr/>
            </a:pPr>
            <a:r>
              <a:rPr lang="en-US" altLang="en-US" dirty="0" smtClean="0"/>
              <a:t>   criticized conformity. </a:t>
            </a:r>
          </a:p>
        </p:txBody>
      </p:sp>
      <p:pic>
        <p:nvPicPr>
          <p:cNvPr id="140292" name="Picture 4" descr="C:\Users\middldo\Desktop\eiffel-tower-paris-france-2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1288" y="3030539"/>
            <a:ext cx="2901950"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24900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tLang="en-US" sz="4000"/>
              <a:t>1920’s Immigration Quotas</a:t>
            </a:r>
          </a:p>
        </p:txBody>
      </p:sp>
      <p:sp>
        <p:nvSpPr>
          <p:cNvPr id="141315" name="Rectangle 3"/>
          <p:cNvSpPr>
            <a:spLocks noGrp="1" noChangeArrowheads="1"/>
          </p:cNvSpPr>
          <p:nvPr>
            <p:ph type="body" idx="1"/>
          </p:nvPr>
        </p:nvSpPr>
        <p:spPr>
          <a:xfrm>
            <a:off x="1828800" y="1611313"/>
            <a:ext cx="5562600" cy="4876800"/>
          </a:xfrm>
        </p:spPr>
        <p:txBody>
          <a:bodyPr>
            <a:normAutofit/>
          </a:bodyPr>
          <a:lstStyle/>
          <a:p>
            <a:pPr eaLnBrk="1" hangingPunct="1"/>
            <a:r>
              <a:rPr lang="en-US" altLang="en-US" dirty="0" smtClean="0"/>
              <a:t>Quotas limiting the number of immigrants were pushed by Americans because of World War I, the Russian Revolution, and the Red Scare. Nativism led to the passage of the Emergency Quota Act of 1921 and the National Origins Act of  1924.</a:t>
            </a:r>
          </a:p>
        </p:txBody>
      </p:sp>
      <p:pic>
        <p:nvPicPr>
          <p:cNvPr id="141316" name="Picture 2" descr="C:\Users\middldo\Desktop\imagesCAH43Q8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1" y="2133600"/>
            <a:ext cx="2722563" cy="383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rotWithShape="1">
          <a:blip r:embed="rId3"/>
          <a:srcRect l="48660"/>
          <a:stretch/>
        </p:blipFill>
        <p:spPr>
          <a:xfrm>
            <a:off x="2316480" y="5398792"/>
            <a:ext cx="3002552" cy="638175"/>
          </a:xfrm>
          <a:prstGeom prst="rect">
            <a:avLst/>
          </a:prstGeom>
        </p:spPr>
      </p:pic>
    </p:spTree>
    <p:extLst>
      <p:ext uri="{BB962C8B-B14F-4D97-AF65-F5344CB8AC3E}">
        <p14:creationId xmlns:p14="http://schemas.microsoft.com/office/powerpoint/2010/main" val="29510690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p:cNvSpPr>
            <a:spLocks noGrp="1" noChangeArrowheads="1"/>
          </p:cNvSpPr>
          <p:nvPr>
            <p:ph type="body" idx="1"/>
          </p:nvPr>
        </p:nvSpPr>
        <p:spPr>
          <a:xfrm>
            <a:off x="1981200" y="1546226"/>
            <a:ext cx="8382000" cy="4854575"/>
          </a:xfrm>
        </p:spPr>
        <p:txBody>
          <a:bodyPr>
            <a:normAutofit/>
          </a:bodyPr>
          <a:lstStyle/>
          <a:p>
            <a:pPr eaLnBrk="1" hangingPunct="1">
              <a:defRPr/>
            </a:pPr>
            <a:r>
              <a:rPr lang="en-US" altLang="en-US" dirty="0" smtClean="0"/>
              <a:t>This law enacted in 1924 set up a formula for establishing immigration quotas in the U.S.: The number of immigrants of a given nationality each year could not exceed 2% of the number of </a:t>
            </a:r>
          </a:p>
          <a:p>
            <a:pPr marL="0" indent="0">
              <a:buNone/>
              <a:defRPr/>
            </a:pPr>
            <a:r>
              <a:rPr lang="en-US" altLang="en-US" dirty="0"/>
              <a:t> </a:t>
            </a:r>
            <a:r>
              <a:rPr lang="en-US" altLang="en-US" dirty="0" smtClean="0"/>
              <a:t>  people of that </a:t>
            </a:r>
          </a:p>
          <a:p>
            <a:pPr marL="0" indent="0">
              <a:buNone/>
              <a:defRPr/>
            </a:pPr>
            <a:r>
              <a:rPr lang="en-US" altLang="en-US" dirty="0"/>
              <a:t> </a:t>
            </a:r>
            <a:r>
              <a:rPr lang="en-US" altLang="en-US" dirty="0" smtClean="0"/>
              <a:t>  nationality living in</a:t>
            </a:r>
          </a:p>
          <a:p>
            <a:pPr marL="0" indent="0">
              <a:buNone/>
              <a:defRPr/>
            </a:pPr>
            <a:r>
              <a:rPr lang="en-US" altLang="en-US" dirty="0"/>
              <a:t> </a:t>
            </a:r>
            <a:r>
              <a:rPr lang="en-US" altLang="en-US" dirty="0" smtClean="0"/>
              <a:t>  the U.S. in 1890.</a:t>
            </a:r>
          </a:p>
          <a:p>
            <a:pPr marL="0" indent="0">
              <a:buNone/>
              <a:defRPr/>
            </a:pPr>
            <a:r>
              <a:rPr lang="en-US" altLang="en-US" dirty="0"/>
              <a:t> </a:t>
            </a:r>
            <a:r>
              <a:rPr lang="en-US" altLang="en-US" dirty="0" smtClean="0"/>
              <a:t>   </a:t>
            </a:r>
          </a:p>
        </p:txBody>
      </p:sp>
      <p:sp>
        <p:nvSpPr>
          <p:cNvPr id="142339" name="Title 1"/>
          <p:cNvSpPr>
            <a:spLocks noGrp="1"/>
          </p:cNvSpPr>
          <p:nvPr>
            <p:ph type="title"/>
          </p:nvPr>
        </p:nvSpPr>
        <p:spPr/>
        <p:txBody>
          <a:bodyPr/>
          <a:lstStyle/>
          <a:p>
            <a:r>
              <a:rPr lang="en-US" altLang="en-US" smtClean="0"/>
              <a:t>National Origins Act 1924</a:t>
            </a:r>
          </a:p>
        </p:txBody>
      </p:sp>
      <p:pic>
        <p:nvPicPr>
          <p:cNvPr id="142340" name="Picture 2" descr="C:\Users\middldo\Desktop\CalvinCoolidgeimmigration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3810000"/>
            <a:ext cx="4292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163558" y="6010275"/>
            <a:ext cx="5734050" cy="771525"/>
          </a:xfrm>
          <a:prstGeom prst="rect">
            <a:avLst/>
          </a:prstGeom>
        </p:spPr>
      </p:pic>
    </p:spTree>
    <p:extLst>
      <p:ext uri="{BB962C8B-B14F-4D97-AF65-F5344CB8AC3E}">
        <p14:creationId xmlns:p14="http://schemas.microsoft.com/office/powerpoint/2010/main" val="23346879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3"/>
          <p:cNvSpPr>
            <a:spLocks noGrp="1" noChangeArrowheads="1"/>
          </p:cNvSpPr>
          <p:nvPr>
            <p:ph type="body" idx="1"/>
          </p:nvPr>
        </p:nvSpPr>
        <p:spPr/>
        <p:txBody>
          <a:bodyPr/>
          <a:lstStyle/>
          <a:p>
            <a:pPr eaLnBrk="1" hangingPunct="1">
              <a:defRPr/>
            </a:pPr>
            <a:r>
              <a:rPr lang="en-US" altLang="en-US" dirty="0" smtClean="0"/>
              <a:t>Groups that were excluded included:</a:t>
            </a:r>
          </a:p>
          <a:p>
            <a:pPr marL="514350" indent="-514350">
              <a:buFontTx/>
              <a:buAutoNum type="arabicPeriod"/>
              <a:defRPr/>
            </a:pPr>
            <a:r>
              <a:rPr lang="en-US" altLang="en-US" dirty="0" smtClean="0"/>
              <a:t>Southern &amp; Eastern Europeans</a:t>
            </a:r>
          </a:p>
          <a:p>
            <a:pPr marL="0" indent="0">
              <a:buNone/>
              <a:defRPr/>
            </a:pPr>
            <a:r>
              <a:rPr lang="en-US" altLang="en-US" dirty="0"/>
              <a:t> </a:t>
            </a:r>
            <a:r>
              <a:rPr lang="en-US" altLang="en-US" dirty="0" smtClean="0"/>
              <a:t>    (Italy, Russia, Yugoslavia, Hungary..)</a:t>
            </a:r>
          </a:p>
          <a:p>
            <a:pPr marL="0" indent="0">
              <a:buNone/>
              <a:defRPr/>
            </a:pPr>
            <a:r>
              <a:rPr lang="en-US" altLang="en-US" dirty="0" smtClean="0"/>
              <a:t>2. Jews and Catholics</a:t>
            </a:r>
          </a:p>
          <a:p>
            <a:pPr marL="0" indent="0">
              <a:buNone/>
              <a:defRPr/>
            </a:pPr>
            <a:r>
              <a:rPr lang="en-US" altLang="en-US" dirty="0" smtClean="0"/>
              <a:t>3. Japanese</a:t>
            </a:r>
          </a:p>
          <a:p>
            <a:pPr eaLnBrk="1" hangingPunct="1">
              <a:defRPr/>
            </a:pPr>
            <a:endParaRPr lang="en-US" altLang="en-US" dirty="0" smtClean="0"/>
          </a:p>
        </p:txBody>
      </p:sp>
      <p:sp>
        <p:nvSpPr>
          <p:cNvPr id="143363" name="Title 1"/>
          <p:cNvSpPr>
            <a:spLocks noGrp="1"/>
          </p:cNvSpPr>
          <p:nvPr>
            <p:ph type="title"/>
          </p:nvPr>
        </p:nvSpPr>
        <p:spPr/>
        <p:txBody>
          <a:bodyPr/>
          <a:lstStyle/>
          <a:p>
            <a:r>
              <a:rPr lang="en-US" altLang="en-US" smtClean="0"/>
              <a:t>1920’s Immigration</a:t>
            </a:r>
          </a:p>
        </p:txBody>
      </p:sp>
      <p:pic>
        <p:nvPicPr>
          <p:cNvPr id="143364" name="Picture 2" descr="C:\Users\middldo\Desktop\1920s-immigration-newspapers_55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4988" y="3886200"/>
            <a:ext cx="3770312" cy="28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39077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2057400" y="228600"/>
            <a:ext cx="8229600" cy="1143000"/>
          </a:xfrm>
        </p:spPr>
        <p:txBody>
          <a:bodyPr/>
          <a:lstStyle/>
          <a:p>
            <a:pPr eaLnBrk="1" hangingPunct="1"/>
            <a:r>
              <a:rPr lang="en-US" altLang="en-US" smtClean="0"/>
              <a:t>Ku Klux Klan</a:t>
            </a:r>
          </a:p>
        </p:txBody>
      </p:sp>
      <p:sp>
        <p:nvSpPr>
          <p:cNvPr id="156675" name="Rectangle 3"/>
          <p:cNvSpPr>
            <a:spLocks noGrp="1" noChangeArrowheads="1"/>
          </p:cNvSpPr>
          <p:nvPr>
            <p:ph type="body" idx="1"/>
          </p:nvPr>
        </p:nvSpPr>
        <p:spPr>
          <a:xfrm>
            <a:off x="1981200" y="1447801"/>
            <a:ext cx="8382000" cy="4678363"/>
          </a:xfrm>
        </p:spPr>
        <p:txBody>
          <a:bodyPr/>
          <a:lstStyle/>
          <a:p>
            <a:pPr eaLnBrk="1" hangingPunct="1">
              <a:defRPr/>
            </a:pPr>
            <a:r>
              <a:rPr lang="en-US" altLang="en-US" dirty="0" smtClean="0"/>
              <a:t>A secret organization that used terrorist tactics in an attempt to restore white supremacy in Southern states after the Civil War. This group promoted hatred and discrimination against </a:t>
            </a:r>
          </a:p>
          <a:p>
            <a:pPr marL="0" indent="0">
              <a:buNone/>
              <a:defRPr/>
            </a:pPr>
            <a:r>
              <a:rPr lang="en-US" altLang="en-US" dirty="0"/>
              <a:t> </a:t>
            </a:r>
            <a:r>
              <a:rPr lang="en-US" altLang="en-US" dirty="0" smtClean="0"/>
              <a:t>   specific ethnic and </a:t>
            </a:r>
          </a:p>
          <a:p>
            <a:pPr marL="0" indent="0">
              <a:buNone/>
              <a:defRPr/>
            </a:pPr>
            <a:r>
              <a:rPr lang="en-US" altLang="en-US" dirty="0"/>
              <a:t> </a:t>
            </a:r>
            <a:r>
              <a:rPr lang="en-US" altLang="en-US" dirty="0" smtClean="0"/>
              <a:t>  religious groups.</a:t>
            </a:r>
          </a:p>
          <a:p>
            <a:pPr marL="0" indent="0">
              <a:buNone/>
              <a:defRPr/>
            </a:pPr>
            <a:r>
              <a:rPr lang="en-US" altLang="en-US" dirty="0" smtClean="0"/>
              <a:t>Anyone not white</a:t>
            </a:r>
            <a:r>
              <a:rPr lang="en-US" altLang="en-US" dirty="0"/>
              <a:t> </a:t>
            </a:r>
            <a:r>
              <a:rPr lang="en-US" altLang="en-US" dirty="0" smtClean="0"/>
              <a:t>and not </a:t>
            </a:r>
          </a:p>
          <a:p>
            <a:pPr marL="0" indent="0">
              <a:buNone/>
              <a:defRPr/>
            </a:pPr>
            <a:r>
              <a:rPr lang="en-US" altLang="en-US" dirty="0" smtClean="0"/>
              <a:t>Protestant were the enemy. </a:t>
            </a:r>
          </a:p>
        </p:txBody>
      </p:sp>
      <p:pic>
        <p:nvPicPr>
          <p:cNvPr id="144388" name="Picture 4" descr="C:\Users\middldo\Desktop\kkk_192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4164" y="3719513"/>
            <a:ext cx="4033837"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98099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3813"/>
            <a:ext cx="12313920" cy="7007922"/>
          </a:xfrm>
          <a:prstGeom prst="rect">
            <a:avLst/>
          </a:prstGeom>
        </p:spPr>
      </p:pic>
    </p:spTree>
    <p:extLst>
      <p:ext uri="{BB962C8B-B14F-4D97-AF65-F5344CB8AC3E}">
        <p14:creationId xmlns:p14="http://schemas.microsoft.com/office/powerpoint/2010/main" val="746061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r>
              <a:rPr lang="en-US" altLang="en-US" smtClean="0"/>
              <a:t>Impact of Mass Media</a:t>
            </a:r>
          </a:p>
        </p:txBody>
      </p:sp>
      <p:sp>
        <p:nvSpPr>
          <p:cNvPr id="145411" name="Rectangle 3"/>
          <p:cNvSpPr>
            <a:spLocks noGrp="1" noChangeArrowheads="1"/>
          </p:cNvSpPr>
          <p:nvPr>
            <p:ph type="body" idx="1"/>
          </p:nvPr>
        </p:nvSpPr>
        <p:spPr/>
        <p:txBody>
          <a:bodyPr/>
          <a:lstStyle/>
          <a:p>
            <a:pPr eaLnBrk="1" hangingPunct="1"/>
            <a:r>
              <a:rPr lang="en-US" altLang="en-US" smtClean="0"/>
              <a:t>Radio</a:t>
            </a:r>
          </a:p>
          <a:p>
            <a:pPr eaLnBrk="1" hangingPunct="1"/>
            <a:r>
              <a:rPr lang="en-US" altLang="en-US" smtClean="0"/>
              <a:t>Marketing</a:t>
            </a:r>
          </a:p>
          <a:p>
            <a:pPr eaLnBrk="1" hangingPunct="1"/>
            <a:r>
              <a:rPr lang="en-US" altLang="en-US" smtClean="0"/>
              <a:t>Advertising</a:t>
            </a:r>
          </a:p>
          <a:p>
            <a:pPr eaLnBrk="1" hangingPunct="1"/>
            <a:r>
              <a:rPr lang="en-US" altLang="en-US" smtClean="0"/>
              <a:t>Jazz</a:t>
            </a:r>
          </a:p>
          <a:p>
            <a:pPr eaLnBrk="1" hangingPunct="1"/>
            <a:r>
              <a:rPr lang="en-US" altLang="en-US" smtClean="0"/>
              <a:t>Silent &amp; “talkie” films</a:t>
            </a:r>
          </a:p>
          <a:p>
            <a:pPr eaLnBrk="1" hangingPunct="1"/>
            <a:r>
              <a:rPr lang="en-US" altLang="en-US" smtClean="0"/>
              <a:t>“The Jazz Singer”</a:t>
            </a:r>
          </a:p>
          <a:p>
            <a:pPr eaLnBrk="1" hangingPunct="1"/>
            <a:r>
              <a:rPr lang="en-US" altLang="en-US" smtClean="0"/>
              <a:t>“Fireside Chats”</a:t>
            </a:r>
          </a:p>
        </p:txBody>
      </p:sp>
      <p:pic>
        <p:nvPicPr>
          <p:cNvPr id="145412" name="Picture 4" descr="election_medi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295401"/>
            <a:ext cx="4114800"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3236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Image result for consumerism roaring twent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9144000" y="47036"/>
            <a:ext cx="2833634" cy="640941"/>
          </a:xfrm>
          <a:prstGeom prst="rect">
            <a:avLst/>
          </a:prstGeom>
        </p:spPr>
      </p:pic>
      <p:pic>
        <p:nvPicPr>
          <p:cNvPr id="6" name="Picture 5"/>
          <p:cNvPicPr>
            <a:picLocks noChangeAspect="1"/>
          </p:cNvPicPr>
          <p:nvPr/>
        </p:nvPicPr>
        <p:blipFill>
          <a:blip r:embed="rId4"/>
          <a:stretch>
            <a:fillRect/>
          </a:stretch>
        </p:blipFill>
        <p:spPr>
          <a:xfrm>
            <a:off x="9514387" y="1797344"/>
            <a:ext cx="2533650" cy="352425"/>
          </a:xfrm>
          <a:prstGeom prst="rect">
            <a:avLst/>
          </a:prstGeom>
        </p:spPr>
      </p:pic>
      <p:pic>
        <p:nvPicPr>
          <p:cNvPr id="7" name="Picture 6"/>
          <p:cNvPicPr>
            <a:picLocks noChangeAspect="1"/>
          </p:cNvPicPr>
          <p:nvPr/>
        </p:nvPicPr>
        <p:blipFill>
          <a:blip r:embed="rId5"/>
          <a:stretch>
            <a:fillRect/>
          </a:stretch>
        </p:blipFill>
        <p:spPr>
          <a:xfrm>
            <a:off x="10179817" y="1646441"/>
            <a:ext cx="990600" cy="219075"/>
          </a:xfrm>
          <a:prstGeom prst="rect">
            <a:avLst/>
          </a:prstGeom>
        </p:spPr>
      </p:pic>
    </p:spTree>
    <p:extLst>
      <p:ext uri="{BB962C8B-B14F-4D97-AF65-F5344CB8AC3E}">
        <p14:creationId xmlns:p14="http://schemas.microsoft.com/office/powerpoint/2010/main" val="2347125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3"/>
          <p:cNvSpPr>
            <a:spLocks noGrp="1" noChangeArrowheads="1"/>
          </p:cNvSpPr>
          <p:nvPr>
            <p:ph type="body" idx="1"/>
          </p:nvPr>
        </p:nvSpPr>
        <p:spPr/>
        <p:txBody>
          <a:bodyPr/>
          <a:lstStyle/>
          <a:p>
            <a:pPr eaLnBrk="1" hangingPunct="1">
              <a:defRPr/>
            </a:pPr>
            <a:r>
              <a:rPr lang="en-US" altLang="en-US" dirty="0" smtClean="0"/>
              <a:t>RADIO- This was the most powerful communication medium to emerge in the 1920’s. American’s listened to music, news, sports, westerns, dramas, and soap operas. They also heard </a:t>
            </a:r>
          </a:p>
          <a:p>
            <a:pPr marL="0" indent="0">
              <a:buNone/>
              <a:defRPr/>
            </a:pPr>
            <a:r>
              <a:rPr lang="en-US" altLang="en-US" dirty="0"/>
              <a:t> </a:t>
            </a:r>
            <a:r>
              <a:rPr lang="en-US" altLang="en-US" dirty="0" smtClean="0"/>
              <a:t>  commercials for a wide </a:t>
            </a:r>
          </a:p>
          <a:p>
            <a:pPr marL="0" indent="0">
              <a:buNone/>
              <a:defRPr/>
            </a:pPr>
            <a:r>
              <a:rPr lang="en-US" altLang="en-US" dirty="0"/>
              <a:t> </a:t>
            </a:r>
            <a:r>
              <a:rPr lang="en-US" altLang="en-US" dirty="0" smtClean="0"/>
              <a:t>  variety of consumer products.</a:t>
            </a:r>
          </a:p>
        </p:txBody>
      </p:sp>
      <p:sp>
        <p:nvSpPr>
          <p:cNvPr id="146435" name="Title 1"/>
          <p:cNvSpPr>
            <a:spLocks noGrp="1"/>
          </p:cNvSpPr>
          <p:nvPr>
            <p:ph type="title"/>
          </p:nvPr>
        </p:nvSpPr>
        <p:spPr/>
        <p:txBody>
          <a:bodyPr>
            <a:normAutofit/>
          </a:bodyPr>
          <a:lstStyle/>
          <a:p>
            <a:r>
              <a:rPr lang="en-US" altLang="en-US" smtClean="0"/>
              <a:t>1920’s Innovation-</a:t>
            </a:r>
            <a:br>
              <a:rPr lang="en-US" altLang="en-US" smtClean="0"/>
            </a:br>
            <a:r>
              <a:rPr lang="en-US" altLang="en-US" smtClean="0"/>
              <a:t>New Consumer Goods</a:t>
            </a:r>
          </a:p>
        </p:txBody>
      </p:sp>
      <p:pic>
        <p:nvPicPr>
          <p:cNvPr id="146436" name="Picture 2" descr="C:\Users\middldo\Desktop\radios.ju[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9539" y="3810000"/>
            <a:ext cx="29749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4870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3"/>
          <p:cNvSpPr>
            <a:spLocks noGrp="1" noChangeArrowheads="1"/>
          </p:cNvSpPr>
          <p:nvPr>
            <p:ph type="body" idx="1"/>
          </p:nvPr>
        </p:nvSpPr>
        <p:spPr>
          <a:xfrm>
            <a:off x="1981200" y="1600200"/>
            <a:ext cx="8229600" cy="4876800"/>
          </a:xfrm>
        </p:spPr>
        <p:txBody>
          <a:bodyPr/>
          <a:lstStyle/>
          <a:p>
            <a:pPr eaLnBrk="1" hangingPunct="1">
              <a:defRPr/>
            </a:pPr>
            <a:r>
              <a:rPr lang="en-US" altLang="en-US" dirty="0" smtClean="0"/>
              <a:t>AUTOMOBILE-The automobile literally changed the American landscape in the 1920’s. It led to paved roads, gasoline stations, repair shops, public garages, motels, shopping centers,</a:t>
            </a:r>
          </a:p>
          <a:p>
            <a:pPr marL="0" indent="0">
              <a:buNone/>
              <a:defRPr/>
            </a:pPr>
            <a:r>
              <a:rPr lang="en-US" altLang="en-US" dirty="0" smtClean="0"/>
              <a:t>   car dealerships, and traffic</a:t>
            </a:r>
          </a:p>
          <a:p>
            <a:pPr marL="0" indent="0">
              <a:buNone/>
              <a:defRPr/>
            </a:pPr>
            <a:r>
              <a:rPr lang="en-US" altLang="en-US" dirty="0"/>
              <a:t> </a:t>
            </a:r>
            <a:r>
              <a:rPr lang="en-US" altLang="en-US" dirty="0" smtClean="0"/>
              <a:t>  signals. It created drive-ins,</a:t>
            </a:r>
          </a:p>
          <a:p>
            <a:pPr marL="0" indent="0">
              <a:buNone/>
              <a:defRPr/>
            </a:pPr>
            <a:r>
              <a:rPr lang="en-US" altLang="en-US" dirty="0" smtClean="0"/>
              <a:t>   family vacations, &amp; urban</a:t>
            </a:r>
          </a:p>
          <a:p>
            <a:pPr marL="0" indent="0">
              <a:buNone/>
              <a:defRPr/>
            </a:pPr>
            <a:r>
              <a:rPr lang="en-US" altLang="en-US" dirty="0"/>
              <a:t> </a:t>
            </a:r>
            <a:r>
              <a:rPr lang="en-US" altLang="en-US" dirty="0" smtClean="0"/>
              <a:t>     sprawl.</a:t>
            </a:r>
          </a:p>
        </p:txBody>
      </p:sp>
      <p:sp>
        <p:nvSpPr>
          <p:cNvPr id="147459" name="Title 1"/>
          <p:cNvSpPr>
            <a:spLocks noGrp="1"/>
          </p:cNvSpPr>
          <p:nvPr>
            <p:ph type="title"/>
          </p:nvPr>
        </p:nvSpPr>
        <p:spPr/>
        <p:txBody>
          <a:bodyPr>
            <a:normAutofit/>
          </a:bodyPr>
          <a:lstStyle/>
          <a:p>
            <a:r>
              <a:rPr lang="en-US" altLang="en-US" smtClean="0"/>
              <a:t>1920’s Innovation-</a:t>
            </a:r>
            <a:br>
              <a:rPr lang="en-US" altLang="en-US" smtClean="0"/>
            </a:br>
            <a:r>
              <a:rPr lang="en-US" altLang="en-US" smtClean="0"/>
              <a:t>New Consumer Goods</a:t>
            </a:r>
          </a:p>
        </p:txBody>
      </p:sp>
      <p:pic>
        <p:nvPicPr>
          <p:cNvPr id="147460" name="Picture 2" descr="C:\Users\middldo\Desktop\model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3606800"/>
            <a:ext cx="32766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40256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eaLnBrk="1" hangingPunct="1"/>
            <a:r>
              <a:rPr lang="en-US" altLang="en-US" smtClean="0"/>
              <a:t>Russian Revolution, 1917</a:t>
            </a:r>
          </a:p>
        </p:txBody>
      </p:sp>
      <p:sp>
        <p:nvSpPr>
          <p:cNvPr id="135171" name="Rectangle 3"/>
          <p:cNvSpPr>
            <a:spLocks noGrp="1" noChangeArrowheads="1"/>
          </p:cNvSpPr>
          <p:nvPr>
            <p:ph type="body" idx="1"/>
          </p:nvPr>
        </p:nvSpPr>
        <p:spPr>
          <a:xfrm>
            <a:off x="1981200" y="1600201"/>
            <a:ext cx="4876800" cy="4525963"/>
          </a:xfrm>
        </p:spPr>
        <p:txBody>
          <a:bodyPr/>
          <a:lstStyle/>
          <a:p>
            <a:pPr eaLnBrk="1" hangingPunct="1"/>
            <a:r>
              <a:rPr lang="en-US" altLang="en-US" dirty="0" smtClean="0"/>
              <a:t>Instituted a Communist government lead by the Bolshevik party under Lenin. Lenin pulled Russia out of WWI. </a:t>
            </a:r>
          </a:p>
          <a:p>
            <a:pPr eaLnBrk="1" hangingPunct="1"/>
            <a:r>
              <a:rPr lang="en-US" altLang="en-US" dirty="0" smtClean="0"/>
              <a:t>USA and other Allies will send troops to help the Whites, but the Reds and up winning.</a:t>
            </a:r>
          </a:p>
          <a:p>
            <a:pPr eaLnBrk="1" hangingPunct="1"/>
            <a:r>
              <a:rPr lang="en-US" altLang="en-US" dirty="0" smtClean="0"/>
              <a:t>Communist Government leads Russia until 1991.</a:t>
            </a:r>
          </a:p>
        </p:txBody>
      </p:sp>
      <p:pic>
        <p:nvPicPr>
          <p:cNvPr id="135172" name="Picture 4" descr="Soviet_Union,_Lenin_(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1" y="1676401"/>
            <a:ext cx="29813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7807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3"/>
          <p:cNvSpPr>
            <a:spLocks noGrp="1" noChangeArrowheads="1"/>
          </p:cNvSpPr>
          <p:nvPr>
            <p:ph type="body" idx="1"/>
          </p:nvPr>
        </p:nvSpPr>
        <p:spPr>
          <a:xfrm>
            <a:off x="1752600" y="1600200"/>
            <a:ext cx="8382000" cy="5029200"/>
          </a:xfrm>
        </p:spPr>
        <p:txBody>
          <a:bodyPr/>
          <a:lstStyle/>
          <a:p>
            <a:pPr eaLnBrk="1" hangingPunct="1">
              <a:defRPr/>
            </a:pPr>
            <a:r>
              <a:rPr lang="en-US" altLang="en-US" dirty="0" smtClean="0"/>
              <a:t>ELECTRIC APPLIANCES- The 1920’s saw an enormous increase in the number and kinds of goods available. Many small electric appliances such as</a:t>
            </a:r>
          </a:p>
          <a:p>
            <a:pPr marL="0" indent="0">
              <a:buNone/>
              <a:defRPr/>
            </a:pPr>
            <a:r>
              <a:rPr lang="en-US" altLang="en-US" dirty="0" smtClean="0"/>
              <a:t>   vacuum cleaners, refrigerators,</a:t>
            </a:r>
          </a:p>
          <a:p>
            <a:pPr marL="0" indent="0">
              <a:buNone/>
              <a:defRPr/>
            </a:pPr>
            <a:r>
              <a:rPr lang="en-US" altLang="en-US" dirty="0"/>
              <a:t> </a:t>
            </a:r>
            <a:r>
              <a:rPr lang="en-US" altLang="en-US" dirty="0" smtClean="0"/>
              <a:t>  and toasters flooded the market.</a:t>
            </a:r>
          </a:p>
          <a:p>
            <a:pPr marL="0" indent="0">
              <a:buNone/>
              <a:defRPr/>
            </a:pPr>
            <a:r>
              <a:rPr lang="en-US" altLang="en-US" dirty="0"/>
              <a:t> </a:t>
            </a:r>
            <a:r>
              <a:rPr lang="en-US" altLang="en-US" dirty="0" smtClean="0"/>
              <a:t>  It made the lives of housewives</a:t>
            </a:r>
          </a:p>
          <a:p>
            <a:pPr marL="0" indent="0">
              <a:buNone/>
              <a:defRPr/>
            </a:pPr>
            <a:r>
              <a:rPr lang="en-US" altLang="en-US" dirty="0"/>
              <a:t> </a:t>
            </a:r>
            <a:r>
              <a:rPr lang="en-US" altLang="en-US" dirty="0" smtClean="0"/>
              <a:t>  easier, &amp; freed them to do more</a:t>
            </a:r>
          </a:p>
          <a:p>
            <a:pPr marL="0" indent="0">
              <a:buNone/>
              <a:defRPr/>
            </a:pPr>
            <a:r>
              <a:rPr lang="en-US" altLang="en-US" dirty="0" smtClean="0"/>
              <a:t>    community &amp; leisure activities.</a:t>
            </a:r>
          </a:p>
        </p:txBody>
      </p:sp>
      <p:sp>
        <p:nvSpPr>
          <p:cNvPr id="148483" name="Title 1"/>
          <p:cNvSpPr>
            <a:spLocks noGrp="1"/>
          </p:cNvSpPr>
          <p:nvPr>
            <p:ph type="title"/>
          </p:nvPr>
        </p:nvSpPr>
        <p:spPr/>
        <p:txBody>
          <a:bodyPr>
            <a:normAutofit/>
          </a:bodyPr>
          <a:lstStyle/>
          <a:p>
            <a:r>
              <a:rPr lang="en-US" altLang="en-US" smtClean="0"/>
              <a:t>1920’s Innovation-</a:t>
            </a:r>
            <a:br>
              <a:rPr lang="en-US" altLang="en-US" smtClean="0"/>
            </a:br>
            <a:r>
              <a:rPr lang="en-US" altLang="en-US" smtClean="0"/>
              <a:t>New Consumer Goods</a:t>
            </a:r>
          </a:p>
        </p:txBody>
      </p:sp>
      <p:pic>
        <p:nvPicPr>
          <p:cNvPr id="148484" name="Picture 2" descr="C:\Users\middldo\Desktop\homete1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7050" y="3352800"/>
            <a:ext cx="25209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29853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eaLnBrk="1" hangingPunct="1"/>
            <a:r>
              <a:rPr lang="en-US" altLang="en-US" smtClean="0"/>
              <a:t>New Marketing Techniques</a:t>
            </a:r>
          </a:p>
        </p:txBody>
      </p:sp>
      <p:sp>
        <p:nvSpPr>
          <p:cNvPr id="149507" name="Rectangle 3"/>
          <p:cNvSpPr>
            <a:spLocks noGrp="1" noChangeArrowheads="1"/>
          </p:cNvSpPr>
          <p:nvPr>
            <p:ph type="body" idx="1"/>
          </p:nvPr>
        </p:nvSpPr>
        <p:spPr/>
        <p:txBody>
          <a:bodyPr/>
          <a:lstStyle/>
          <a:p>
            <a:pPr eaLnBrk="1" hangingPunct="1"/>
            <a:r>
              <a:rPr lang="en-US" altLang="en-US" smtClean="0"/>
              <a:t>Advertising</a:t>
            </a:r>
          </a:p>
          <a:p>
            <a:pPr eaLnBrk="1" hangingPunct="1"/>
            <a:r>
              <a:rPr lang="en-US" altLang="en-US" smtClean="0"/>
              <a:t>Mail order catalogs</a:t>
            </a:r>
          </a:p>
          <a:p>
            <a:pPr eaLnBrk="1" hangingPunct="1"/>
            <a:r>
              <a:rPr lang="en-US" altLang="en-US" smtClean="0"/>
              <a:t>Consumerism</a:t>
            </a:r>
          </a:p>
        </p:txBody>
      </p:sp>
      <p:pic>
        <p:nvPicPr>
          <p:cNvPr id="149508" name="Picture 4" descr="Templar_Color_1920_Advertisement_Lakewood_Oh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3063" y="1447801"/>
            <a:ext cx="3554412"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162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eaLnBrk="1" hangingPunct="1"/>
            <a:r>
              <a:rPr lang="en-US" altLang="en-US" smtClean="0"/>
              <a:t>1920’s Prohibition</a:t>
            </a:r>
          </a:p>
        </p:txBody>
      </p:sp>
      <p:sp>
        <p:nvSpPr>
          <p:cNvPr id="150531" name="Rectangle 3"/>
          <p:cNvSpPr>
            <a:spLocks noGrp="1" noChangeArrowheads="1"/>
          </p:cNvSpPr>
          <p:nvPr>
            <p:ph type="body" idx="1"/>
          </p:nvPr>
        </p:nvSpPr>
        <p:spPr/>
        <p:txBody>
          <a:bodyPr/>
          <a:lstStyle/>
          <a:p>
            <a:pPr eaLnBrk="1" hangingPunct="1">
              <a:defRPr/>
            </a:pPr>
            <a:r>
              <a:rPr lang="en-US" altLang="en-US" b="1" dirty="0"/>
              <a:t>Reformers believed that liquor led to crime, wife and child abuse, accidents on the job, and other serious social problems. Other Americans did not believe alcohol was sinful or dangerous in moderation. They believed that drinking </a:t>
            </a:r>
          </a:p>
          <a:p>
            <a:pPr marL="0" indent="0">
              <a:buNone/>
              <a:defRPr/>
            </a:pPr>
            <a:r>
              <a:rPr lang="en-US" altLang="en-US" b="1" dirty="0"/>
              <a:t>   was a personal decision and</a:t>
            </a:r>
          </a:p>
          <a:p>
            <a:pPr marL="0" indent="0">
              <a:buNone/>
              <a:defRPr/>
            </a:pPr>
            <a:r>
              <a:rPr lang="en-US" altLang="en-US" b="1" dirty="0"/>
              <a:t>   resisted any group including</a:t>
            </a:r>
          </a:p>
          <a:p>
            <a:pPr marL="0" indent="0">
              <a:buNone/>
              <a:defRPr/>
            </a:pPr>
            <a:r>
              <a:rPr lang="en-US" altLang="en-US" b="1" dirty="0"/>
              <a:t>    the government telling them</a:t>
            </a:r>
          </a:p>
          <a:p>
            <a:pPr marL="0" indent="0">
              <a:buNone/>
              <a:defRPr/>
            </a:pPr>
            <a:r>
              <a:rPr lang="en-US" altLang="en-US" b="1" dirty="0"/>
              <a:t>     how to live</a:t>
            </a:r>
            <a:r>
              <a:rPr lang="en-US" altLang="en-US" b="1" dirty="0" smtClean="0"/>
              <a:t>.</a:t>
            </a:r>
          </a:p>
          <a:p>
            <a:pPr marL="0" indent="0">
              <a:buNone/>
              <a:defRPr/>
            </a:pPr>
            <a:r>
              <a:rPr lang="en-US" dirty="0"/>
              <a:t>The National Prohibition </a:t>
            </a:r>
            <a:r>
              <a:rPr lang="en-US" b="1" dirty="0"/>
              <a:t>Act</a:t>
            </a:r>
            <a:r>
              <a:rPr lang="en-US" dirty="0"/>
              <a:t>, known informally as the </a:t>
            </a:r>
            <a:r>
              <a:rPr lang="en-US" b="1" dirty="0"/>
              <a:t>Volstead Act</a:t>
            </a:r>
            <a:endParaRPr lang="en-US" altLang="en-US" b="1" dirty="0"/>
          </a:p>
        </p:txBody>
      </p:sp>
      <p:pic>
        <p:nvPicPr>
          <p:cNvPr id="150532" name="Picture 2" descr="C:\Users\middldo\Desktop\imagesCAGF6SP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2520" y="3034894"/>
            <a:ext cx="29718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15462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normAutofit/>
          </a:bodyPr>
          <a:lstStyle/>
          <a:p>
            <a:pPr eaLnBrk="1" hangingPunct="1"/>
            <a:r>
              <a:rPr lang="en-US" altLang="en-US" smtClean="0"/>
              <a:t>Bootleggers, Gangsters, Speakeasy Bars</a:t>
            </a:r>
          </a:p>
        </p:txBody>
      </p:sp>
      <p:sp>
        <p:nvSpPr>
          <p:cNvPr id="151555" name="Rectangle 3"/>
          <p:cNvSpPr>
            <a:spLocks noGrp="1" noChangeArrowheads="1"/>
          </p:cNvSpPr>
          <p:nvPr>
            <p:ph type="body" idx="1"/>
          </p:nvPr>
        </p:nvSpPr>
        <p:spPr>
          <a:xfrm>
            <a:off x="1981200" y="1600200"/>
            <a:ext cx="4953000" cy="4953000"/>
          </a:xfrm>
        </p:spPr>
        <p:txBody>
          <a:bodyPr/>
          <a:lstStyle/>
          <a:p>
            <a:pPr eaLnBrk="1" hangingPunct="1"/>
            <a:r>
              <a:rPr lang="en-US" altLang="en-US" smtClean="0"/>
              <a:t>Drinkers went underground to hidden saloons &amp; nightclubs called speakeasies were liquor was sold. Most of this liquor was made by bootleggers and controlled by gangsters like Chicago’s Al Capone.</a:t>
            </a:r>
          </a:p>
        </p:txBody>
      </p:sp>
      <p:pic>
        <p:nvPicPr>
          <p:cNvPr id="151556" name="Picture 2" descr="C:\Users\middldo\Desktop\imagesCA0OEM9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8214" y="2819400"/>
            <a:ext cx="3379787"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25486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FBI Federal Bureau of Investigation </a:t>
            </a:r>
            <a:endParaRPr lang="en-US" dirty="0"/>
          </a:p>
        </p:txBody>
      </p:sp>
      <p:sp>
        <p:nvSpPr>
          <p:cNvPr id="3" name="Content Placeholder 2"/>
          <p:cNvSpPr>
            <a:spLocks noGrp="1"/>
          </p:cNvSpPr>
          <p:nvPr>
            <p:ph idx="1"/>
          </p:nvPr>
        </p:nvSpPr>
        <p:spPr/>
        <p:txBody>
          <a:bodyPr/>
          <a:lstStyle/>
          <a:p>
            <a:r>
              <a:rPr lang="en-US" b="1" dirty="0"/>
              <a:t>J. Edgar </a:t>
            </a:r>
            <a:r>
              <a:rPr lang="en-US" b="1" dirty="0" smtClean="0"/>
              <a:t>Hoover served as Director</a:t>
            </a:r>
          </a:p>
          <a:p>
            <a:r>
              <a:rPr lang="en-US" b="1" dirty="0" smtClean="0"/>
              <a:t>Went after gangsters and illegal activity in USA called “The War on Crime”</a:t>
            </a:r>
          </a:p>
          <a:p>
            <a:r>
              <a:rPr lang="en-US" b="1" dirty="0" smtClean="0"/>
              <a:t>Wiretapped to arrest bootleggers</a:t>
            </a:r>
          </a:p>
          <a:p>
            <a:r>
              <a:rPr lang="en-US" b="1" dirty="0" smtClean="0"/>
              <a:t>Reduced KKK scope in USA</a:t>
            </a:r>
          </a:p>
          <a:p>
            <a:r>
              <a:rPr lang="en-US" b="1" dirty="0" smtClean="0"/>
              <a:t>Hover also orchestrated raids against suspected </a:t>
            </a:r>
          </a:p>
          <a:p>
            <a:pPr marL="0" indent="0">
              <a:buNone/>
            </a:pPr>
            <a:r>
              <a:rPr lang="en-US" b="1" dirty="0"/>
              <a:t>r</a:t>
            </a:r>
            <a:r>
              <a:rPr lang="en-US" b="1" dirty="0" smtClean="0"/>
              <a:t>adicals against the USA.</a:t>
            </a:r>
            <a:endParaRPr lang="en-US" b="1" dirty="0"/>
          </a:p>
          <a:p>
            <a:endParaRPr lang="en-US" dirty="0"/>
          </a:p>
        </p:txBody>
      </p:sp>
      <p:pic>
        <p:nvPicPr>
          <p:cNvPr id="1026" name="Picture 2" descr="https://upload.wikimedia.org/wikipedia/commons/thumb/b/b0/Hoover-JEdgar-LOC.jpg/800px-Hoover-JEdgar-LO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43703" y="2761087"/>
            <a:ext cx="3248297" cy="4096914"/>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9"/>
          <p:cNvSpPr/>
          <p:nvPr/>
        </p:nvSpPr>
        <p:spPr>
          <a:xfrm>
            <a:off x="6244046" y="1994263"/>
            <a:ext cx="5155574" cy="696686"/>
          </a:xfrm>
          <a:custGeom>
            <a:avLst/>
            <a:gdLst>
              <a:gd name="connsiteX0" fmla="*/ 0 w 5155574"/>
              <a:gd name="connsiteY0" fmla="*/ 87086 h 696686"/>
              <a:gd name="connsiteX1" fmla="*/ 121920 w 5155574"/>
              <a:gd name="connsiteY1" fmla="*/ 43543 h 696686"/>
              <a:gd name="connsiteX2" fmla="*/ 165463 w 5155574"/>
              <a:gd name="connsiteY2" fmla="*/ 26126 h 696686"/>
              <a:gd name="connsiteX3" fmla="*/ 217714 w 5155574"/>
              <a:gd name="connsiteY3" fmla="*/ 17417 h 696686"/>
              <a:gd name="connsiteX4" fmla="*/ 383177 w 5155574"/>
              <a:gd name="connsiteY4" fmla="*/ 0 h 696686"/>
              <a:gd name="connsiteX5" fmla="*/ 4545874 w 5155574"/>
              <a:gd name="connsiteY5" fmla="*/ 8708 h 696686"/>
              <a:gd name="connsiteX6" fmla="*/ 4606834 w 5155574"/>
              <a:gd name="connsiteY6" fmla="*/ 26126 h 696686"/>
              <a:gd name="connsiteX7" fmla="*/ 4693920 w 5155574"/>
              <a:gd name="connsiteY7" fmla="*/ 69668 h 696686"/>
              <a:gd name="connsiteX8" fmla="*/ 4754880 w 5155574"/>
              <a:gd name="connsiteY8" fmla="*/ 104503 h 696686"/>
              <a:gd name="connsiteX9" fmla="*/ 4781005 w 5155574"/>
              <a:gd name="connsiteY9" fmla="*/ 113211 h 696686"/>
              <a:gd name="connsiteX10" fmla="*/ 4841965 w 5155574"/>
              <a:gd name="connsiteY10" fmla="*/ 174171 h 696686"/>
              <a:gd name="connsiteX11" fmla="*/ 4859383 w 5155574"/>
              <a:gd name="connsiteY11" fmla="*/ 191588 h 696686"/>
              <a:gd name="connsiteX12" fmla="*/ 4911634 w 5155574"/>
              <a:gd name="connsiteY12" fmla="*/ 226423 h 696686"/>
              <a:gd name="connsiteX13" fmla="*/ 4937760 w 5155574"/>
              <a:gd name="connsiteY13" fmla="*/ 243840 h 696686"/>
              <a:gd name="connsiteX14" fmla="*/ 4955177 w 5155574"/>
              <a:gd name="connsiteY14" fmla="*/ 269966 h 696686"/>
              <a:gd name="connsiteX15" fmla="*/ 5016137 w 5155574"/>
              <a:gd name="connsiteY15" fmla="*/ 313508 h 696686"/>
              <a:gd name="connsiteX16" fmla="*/ 5033554 w 5155574"/>
              <a:gd name="connsiteY16" fmla="*/ 339634 h 696686"/>
              <a:gd name="connsiteX17" fmla="*/ 5059680 w 5155574"/>
              <a:gd name="connsiteY17" fmla="*/ 426720 h 696686"/>
              <a:gd name="connsiteX18" fmla="*/ 5068388 w 5155574"/>
              <a:gd name="connsiteY18" fmla="*/ 679268 h 696686"/>
              <a:gd name="connsiteX19" fmla="*/ 5103223 w 5155574"/>
              <a:gd name="connsiteY19" fmla="*/ 653143 h 696686"/>
              <a:gd name="connsiteX20" fmla="*/ 5146765 w 5155574"/>
              <a:gd name="connsiteY20" fmla="*/ 609600 h 696686"/>
              <a:gd name="connsiteX21" fmla="*/ 5129348 w 5155574"/>
              <a:gd name="connsiteY21" fmla="*/ 592183 h 696686"/>
              <a:gd name="connsiteX22" fmla="*/ 5077097 w 5155574"/>
              <a:gd name="connsiteY22" fmla="*/ 618308 h 696686"/>
              <a:gd name="connsiteX23" fmla="*/ 5059680 w 5155574"/>
              <a:gd name="connsiteY23" fmla="*/ 670560 h 696686"/>
              <a:gd name="connsiteX24" fmla="*/ 5050971 w 5155574"/>
              <a:gd name="connsiteY24" fmla="*/ 696686 h 696686"/>
              <a:gd name="connsiteX25" fmla="*/ 4998720 w 5155574"/>
              <a:gd name="connsiteY25" fmla="*/ 661851 h 696686"/>
              <a:gd name="connsiteX26" fmla="*/ 4946468 w 5155574"/>
              <a:gd name="connsiteY26" fmla="*/ 618308 h 696686"/>
              <a:gd name="connsiteX27" fmla="*/ 4937760 w 5155574"/>
              <a:gd name="connsiteY27" fmla="*/ 592183 h 696686"/>
              <a:gd name="connsiteX28" fmla="*/ 4963885 w 5155574"/>
              <a:gd name="connsiteY28" fmla="*/ 609600 h 696686"/>
              <a:gd name="connsiteX29" fmla="*/ 5007428 w 5155574"/>
              <a:gd name="connsiteY29" fmla="*/ 653143 h 696686"/>
              <a:gd name="connsiteX30" fmla="*/ 5050971 w 5155574"/>
              <a:gd name="connsiteY30" fmla="*/ 679268 h 69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155574" h="696686">
                <a:moveTo>
                  <a:pt x="0" y="87086"/>
                </a:moveTo>
                <a:cubicBezTo>
                  <a:pt x="110754" y="23796"/>
                  <a:pt x="9750" y="71585"/>
                  <a:pt x="121920" y="43543"/>
                </a:cubicBezTo>
                <a:cubicBezTo>
                  <a:pt x="137086" y="39752"/>
                  <a:pt x="150381" y="30239"/>
                  <a:pt x="165463" y="26126"/>
                </a:cubicBezTo>
                <a:cubicBezTo>
                  <a:pt x="182498" y="21480"/>
                  <a:pt x="200262" y="20102"/>
                  <a:pt x="217714" y="17417"/>
                </a:cubicBezTo>
                <a:cubicBezTo>
                  <a:pt x="298386" y="5005"/>
                  <a:pt x="283578" y="8299"/>
                  <a:pt x="383177" y="0"/>
                </a:cubicBezTo>
                <a:lnTo>
                  <a:pt x="4545874" y="8708"/>
                </a:lnTo>
                <a:cubicBezTo>
                  <a:pt x="4551501" y="8731"/>
                  <a:pt x="4598585" y="22001"/>
                  <a:pt x="4606834" y="26126"/>
                </a:cubicBezTo>
                <a:cubicBezTo>
                  <a:pt x="4909042" y="177230"/>
                  <a:pt x="4554092" y="9741"/>
                  <a:pt x="4693920" y="69668"/>
                </a:cubicBezTo>
                <a:cubicBezTo>
                  <a:pt x="4800790" y="115470"/>
                  <a:pt x="4667423" y="60775"/>
                  <a:pt x="4754880" y="104503"/>
                </a:cubicBezTo>
                <a:cubicBezTo>
                  <a:pt x="4763090" y="108608"/>
                  <a:pt x="4772297" y="110308"/>
                  <a:pt x="4781005" y="113211"/>
                </a:cubicBezTo>
                <a:lnTo>
                  <a:pt x="4841965" y="174171"/>
                </a:lnTo>
                <a:cubicBezTo>
                  <a:pt x="4847771" y="179977"/>
                  <a:pt x="4852551" y="187033"/>
                  <a:pt x="4859383" y="191588"/>
                </a:cubicBezTo>
                <a:lnTo>
                  <a:pt x="4911634" y="226423"/>
                </a:lnTo>
                <a:lnTo>
                  <a:pt x="4937760" y="243840"/>
                </a:lnTo>
                <a:cubicBezTo>
                  <a:pt x="4943566" y="252549"/>
                  <a:pt x="4947136" y="263265"/>
                  <a:pt x="4955177" y="269966"/>
                </a:cubicBezTo>
                <a:cubicBezTo>
                  <a:pt x="5022409" y="325993"/>
                  <a:pt x="4960546" y="246800"/>
                  <a:pt x="5016137" y="313508"/>
                </a:cubicBezTo>
                <a:cubicBezTo>
                  <a:pt x="5022838" y="321549"/>
                  <a:pt x="5029303" y="330070"/>
                  <a:pt x="5033554" y="339634"/>
                </a:cubicBezTo>
                <a:cubicBezTo>
                  <a:pt x="5045668" y="366890"/>
                  <a:pt x="5052443" y="397772"/>
                  <a:pt x="5059680" y="426720"/>
                </a:cubicBezTo>
                <a:cubicBezTo>
                  <a:pt x="5062583" y="510903"/>
                  <a:pt x="5052481" y="596551"/>
                  <a:pt x="5068388" y="679268"/>
                </a:cubicBezTo>
                <a:cubicBezTo>
                  <a:pt x="5071129" y="693521"/>
                  <a:pt x="5092960" y="663406"/>
                  <a:pt x="5103223" y="653143"/>
                </a:cubicBezTo>
                <a:cubicBezTo>
                  <a:pt x="5161286" y="595081"/>
                  <a:pt x="5077092" y="656050"/>
                  <a:pt x="5146765" y="609600"/>
                </a:cubicBezTo>
                <a:cubicBezTo>
                  <a:pt x="5156055" y="581732"/>
                  <a:pt x="5166505" y="573604"/>
                  <a:pt x="5129348" y="592183"/>
                </a:cubicBezTo>
                <a:cubicBezTo>
                  <a:pt x="5061829" y="625943"/>
                  <a:pt x="5142759" y="596422"/>
                  <a:pt x="5077097" y="618308"/>
                </a:cubicBezTo>
                <a:lnTo>
                  <a:pt x="5059680" y="670560"/>
                </a:lnTo>
                <a:lnTo>
                  <a:pt x="5050971" y="696686"/>
                </a:lnTo>
                <a:cubicBezTo>
                  <a:pt x="5005056" y="681380"/>
                  <a:pt x="5042210" y="698093"/>
                  <a:pt x="4998720" y="661851"/>
                </a:cubicBezTo>
                <a:cubicBezTo>
                  <a:pt x="4925966" y="601222"/>
                  <a:pt x="5022804" y="694644"/>
                  <a:pt x="4946468" y="618308"/>
                </a:cubicBezTo>
                <a:cubicBezTo>
                  <a:pt x="4943565" y="609600"/>
                  <a:pt x="4929550" y="596288"/>
                  <a:pt x="4937760" y="592183"/>
                </a:cubicBezTo>
                <a:cubicBezTo>
                  <a:pt x="4947121" y="587503"/>
                  <a:pt x="4956008" y="602708"/>
                  <a:pt x="4963885" y="609600"/>
                </a:cubicBezTo>
                <a:cubicBezTo>
                  <a:pt x="4979333" y="623117"/>
                  <a:pt x="4990349" y="641757"/>
                  <a:pt x="5007428" y="653143"/>
                </a:cubicBezTo>
                <a:cubicBezTo>
                  <a:pt x="5038955" y="674160"/>
                  <a:pt x="5024192" y="665879"/>
                  <a:pt x="5050971" y="67926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9571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
            </a:r>
            <a:r>
              <a:rPr lang="en-US" b="1" dirty="0"/>
              <a:t>business of America is </a:t>
            </a:r>
            <a:r>
              <a:rPr lang="en-US" b="1" dirty="0" smtClean="0"/>
              <a:t>business”</a:t>
            </a:r>
            <a:endParaRPr lang="en-US" dirty="0"/>
          </a:p>
        </p:txBody>
      </p:sp>
      <p:sp>
        <p:nvSpPr>
          <p:cNvPr id="3" name="Content Placeholder 2"/>
          <p:cNvSpPr>
            <a:spLocks noGrp="1"/>
          </p:cNvSpPr>
          <p:nvPr>
            <p:ph idx="1"/>
          </p:nvPr>
        </p:nvSpPr>
        <p:spPr/>
        <p:txBody>
          <a:bodyPr/>
          <a:lstStyle/>
          <a:p>
            <a:r>
              <a:rPr lang="en-US" dirty="0"/>
              <a:t>A statement made by President Calvin </a:t>
            </a:r>
            <a:r>
              <a:rPr lang="en-US" dirty="0">
                <a:hlinkClick r:id="rId2"/>
              </a:rPr>
              <a:t>Coolidge</a:t>
            </a:r>
            <a:r>
              <a:rPr lang="en-US" dirty="0"/>
              <a:t> in the 1920s</a:t>
            </a:r>
            <a:r>
              <a:rPr lang="en-US" dirty="0" smtClean="0"/>
              <a:t>.</a:t>
            </a:r>
          </a:p>
          <a:p>
            <a:r>
              <a:rPr lang="en-US" dirty="0"/>
              <a:t>Coolidge's words are often mentioned as typical of the overconfidence in the American economy that preceded the </a:t>
            </a:r>
            <a:r>
              <a:rPr lang="en-US" dirty="0" smtClean="0"/>
              <a:t>Great </a:t>
            </a:r>
            <a:r>
              <a:rPr lang="en-US" dirty="0" smtClean="0">
                <a:hlinkClick r:id="rId3"/>
              </a:rPr>
              <a:t>Depression</a:t>
            </a:r>
            <a:r>
              <a:rPr lang="en-US" dirty="0"/>
              <a:t>.</a:t>
            </a:r>
          </a:p>
        </p:txBody>
      </p:sp>
      <p:pic>
        <p:nvPicPr>
          <p:cNvPr id="4" name="Picture 3"/>
          <p:cNvPicPr>
            <a:picLocks noChangeAspect="1"/>
          </p:cNvPicPr>
          <p:nvPr/>
        </p:nvPicPr>
        <p:blipFill>
          <a:blip r:embed="rId4"/>
          <a:stretch>
            <a:fillRect/>
          </a:stretch>
        </p:blipFill>
        <p:spPr>
          <a:xfrm>
            <a:off x="6202679" y="3178628"/>
            <a:ext cx="3664131" cy="3664131"/>
          </a:xfrm>
          <a:prstGeom prst="rect">
            <a:avLst/>
          </a:prstGeom>
        </p:spPr>
      </p:pic>
    </p:spTree>
    <p:extLst>
      <p:ext uri="{BB962C8B-B14F-4D97-AF65-F5344CB8AC3E}">
        <p14:creationId xmlns:p14="http://schemas.microsoft.com/office/powerpoint/2010/main" val="727097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hlinkClick r:id="rId2"/>
              </a:rPr>
              <a:t>Assembly </a:t>
            </a:r>
            <a:r>
              <a:rPr lang="en-US" u="sng" dirty="0" smtClean="0">
                <a:hlinkClick r:id="rId2"/>
              </a:rPr>
              <a:t>line</a:t>
            </a:r>
            <a:endParaRPr lang="en-US" dirty="0"/>
          </a:p>
        </p:txBody>
      </p:sp>
      <p:sp>
        <p:nvSpPr>
          <p:cNvPr id="3" name="Content Placeholder 2"/>
          <p:cNvSpPr>
            <a:spLocks noGrp="1"/>
          </p:cNvSpPr>
          <p:nvPr>
            <p:ph idx="1"/>
          </p:nvPr>
        </p:nvSpPr>
        <p:spPr/>
        <p:txBody>
          <a:bodyPr/>
          <a:lstStyle/>
          <a:p>
            <a:r>
              <a:rPr lang="en-US" dirty="0"/>
              <a:t>a series of workers and machines in a factory by which a succession of identical items is progressively assembled</a:t>
            </a:r>
            <a:r>
              <a:rPr lang="en-US" dirty="0" smtClean="0"/>
              <a:t>.</a:t>
            </a:r>
          </a:p>
          <a:p>
            <a:pPr marL="0" indent="0">
              <a:buNone/>
            </a:pPr>
            <a:endParaRPr lang="en-US" dirty="0"/>
          </a:p>
        </p:txBody>
      </p:sp>
      <p:pic>
        <p:nvPicPr>
          <p:cNvPr id="2050" name="Picture 2" descr="Image result for assembly 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132964"/>
            <a:ext cx="6618514" cy="37250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ssembly l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343" y="2608402"/>
            <a:ext cx="5747657" cy="42495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57943" y="121920"/>
            <a:ext cx="8029303" cy="369332"/>
          </a:xfrm>
          <a:prstGeom prst="rect">
            <a:avLst/>
          </a:prstGeom>
          <a:noFill/>
        </p:spPr>
        <p:txBody>
          <a:bodyPr wrap="square" rtlCol="0">
            <a:spAutoFit/>
          </a:bodyPr>
          <a:lstStyle/>
          <a:p>
            <a:r>
              <a:rPr lang="en-US" dirty="0"/>
              <a:t>Henry </a:t>
            </a:r>
            <a:r>
              <a:rPr lang="en-US" dirty="0" smtClean="0"/>
              <a:t>Ford created the moving assembly line with conveyer belts </a:t>
            </a:r>
            <a:endParaRPr lang="en-US" dirty="0"/>
          </a:p>
        </p:txBody>
      </p:sp>
    </p:spTree>
    <p:extLst>
      <p:ext uri="{BB962C8B-B14F-4D97-AF65-F5344CB8AC3E}">
        <p14:creationId xmlns:p14="http://schemas.microsoft.com/office/powerpoint/2010/main" val="2577047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installment buying</a:t>
            </a:r>
            <a:endParaRPr lang="en-US" dirty="0"/>
          </a:p>
        </p:txBody>
      </p:sp>
      <p:sp>
        <p:nvSpPr>
          <p:cNvPr id="3" name="Content Placeholder 2"/>
          <p:cNvSpPr>
            <a:spLocks noGrp="1"/>
          </p:cNvSpPr>
          <p:nvPr>
            <p:ph idx="1"/>
          </p:nvPr>
        </p:nvSpPr>
        <p:spPr/>
        <p:txBody>
          <a:bodyPr/>
          <a:lstStyle/>
          <a:p>
            <a:r>
              <a:rPr lang="en-US" dirty="0"/>
              <a:t>Purchasing a commodity over a period of time. The buyer gains the use of the commodity immediately and then pays for it in periodic payments called </a:t>
            </a:r>
            <a:r>
              <a:rPr lang="en-US" b="1" dirty="0"/>
              <a:t>installments</a:t>
            </a:r>
            <a:r>
              <a:rPr lang="en-US" dirty="0"/>
              <a:t>.</a:t>
            </a:r>
          </a:p>
        </p:txBody>
      </p:sp>
      <p:pic>
        <p:nvPicPr>
          <p:cNvPr id="3074" name="Picture 2" descr="Image result for installment buy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971" y="2645228"/>
            <a:ext cx="5617029" cy="4212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6784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pPr eaLnBrk="1" hangingPunct="1"/>
            <a:r>
              <a:rPr lang="en-US" altLang="en-US" smtClean="0"/>
              <a:t>Flappers, 1920’s</a:t>
            </a:r>
          </a:p>
        </p:txBody>
      </p:sp>
      <p:sp>
        <p:nvSpPr>
          <p:cNvPr id="152579" name="Rectangle 3"/>
          <p:cNvSpPr>
            <a:spLocks noGrp="1" noChangeArrowheads="1"/>
          </p:cNvSpPr>
          <p:nvPr>
            <p:ph type="body" idx="1"/>
          </p:nvPr>
        </p:nvSpPr>
        <p:spPr>
          <a:xfrm>
            <a:off x="1981200" y="1600201"/>
            <a:ext cx="5181600" cy="4525963"/>
          </a:xfrm>
        </p:spPr>
        <p:txBody>
          <a:bodyPr/>
          <a:lstStyle/>
          <a:p>
            <a:pPr eaLnBrk="1" hangingPunct="1"/>
            <a:r>
              <a:rPr lang="en-US" altLang="en-US" smtClean="0"/>
              <a:t>Women started wearing short skirts and bobbed hair, and had more sexual freedom. They began to abandon traditional female roles and take jobs usually reserved for men. </a:t>
            </a:r>
          </a:p>
        </p:txBody>
      </p:sp>
      <p:pic>
        <p:nvPicPr>
          <p:cNvPr id="152580" name="Picture 4" descr="flappers_du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1" y="1524000"/>
            <a:ext cx="290512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5273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en-US" altLang="en-US" smtClean="0"/>
              <a:t>Harlem Renaissance</a:t>
            </a:r>
          </a:p>
        </p:txBody>
      </p:sp>
      <p:sp>
        <p:nvSpPr>
          <p:cNvPr id="153603" name="Rectangle 3"/>
          <p:cNvSpPr>
            <a:spLocks noGrp="1" noChangeArrowheads="1"/>
          </p:cNvSpPr>
          <p:nvPr>
            <p:ph type="body" idx="1"/>
          </p:nvPr>
        </p:nvSpPr>
        <p:spPr>
          <a:xfrm>
            <a:off x="1963738" y="1676401"/>
            <a:ext cx="5181600" cy="4525963"/>
          </a:xfrm>
        </p:spPr>
        <p:txBody>
          <a:bodyPr/>
          <a:lstStyle/>
          <a:p>
            <a:pPr eaLnBrk="1" hangingPunct="1"/>
            <a:r>
              <a:rPr lang="en-US" altLang="en-US" dirty="0" smtClean="0"/>
              <a:t>A flowering of African-American artistic creativity during the 1920’s centered in the Harlem community of New York City. </a:t>
            </a:r>
          </a:p>
          <a:p>
            <a:pPr eaLnBrk="1" hangingPunct="1"/>
            <a:r>
              <a:rPr lang="en-US" altLang="en-US" dirty="0" smtClean="0"/>
              <a:t>Apollo Theater – popular place to perform</a:t>
            </a:r>
          </a:p>
        </p:txBody>
      </p:sp>
      <p:pic>
        <p:nvPicPr>
          <p:cNvPr id="153604" name="Picture 2" descr="C:\Users\middldo\Desktop\imagesCAQK9C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5339" y="1981200"/>
            <a:ext cx="348138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1262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eaLnBrk="1" hangingPunct="1"/>
            <a:r>
              <a:rPr lang="en-US" altLang="en-US" smtClean="0"/>
              <a:t>Communism &amp; Anarchism</a:t>
            </a:r>
          </a:p>
        </p:txBody>
      </p:sp>
      <p:sp>
        <p:nvSpPr>
          <p:cNvPr id="138243" name="Rectangle 3"/>
          <p:cNvSpPr>
            <a:spLocks noGrp="1" noChangeArrowheads="1"/>
          </p:cNvSpPr>
          <p:nvPr>
            <p:ph type="body" idx="1"/>
          </p:nvPr>
        </p:nvSpPr>
        <p:spPr>
          <a:xfrm>
            <a:off x="1981200" y="1447800"/>
            <a:ext cx="8305800" cy="5029200"/>
          </a:xfrm>
        </p:spPr>
        <p:txBody>
          <a:bodyPr/>
          <a:lstStyle/>
          <a:p>
            <a:pPr eaLnBrk="1" hangingPunct="1">
              <a:defRPr/>
            </a:pPr>
            <a:r>
              <a:rPr lang="en-US" altLang="en-US" dirty="0"/>
              <a:t>Communism-A form of government characterized by a classless society in which the equal distribution of economic goods is achieved by revolutionary or dictatorial means. The one party state owns and controlled all of the factors of production.</a:t>
            </a:r>
          </a:p>
          <a:p>
            <a:pPr eaLnBrk="1" hangingPunct="1">
              <a:defRPr/>
            </a:pPr>
            <a:r>
              <a:rPr lang="en-US" altLang="en-US" dirty="0"/>
              <a:t>Anarchism- The theory that all forms of government interfere unjustly with individual liberty and should be replaced </a:t>
            </a:r>
          </a:p>
          <a:p>
            <a:pPr marL="0" indent="0">
              <a:buNone/>
              <a:defRPr/>
            </a:pPr>
            <a:r>
              <a:rPr lang="en-US" altLang="en-US" dirty="0"/>
              <a:t>   by the voluntary association </a:t>
            </a:r>
          </a:p>
          <a:p>
            <a:pPr marL="0" indent="0">
              <a:buNone/>
              <a:defRPr/>
            </a:pPr>
            <a:r>
              <a:rPr lang="en-US" altLang="en-US" dirty="0"/>
              <a:t>   of cooperative  groups.</a:t>
            </a:r>
          </a:p>
          <a:p>
            <a:pPr marL="0" indent="0">
              <a:buNone/>
              <a:defRPr/>
            </a:pPr>
            <a:endParaRPr lang="en-US" altLang="en-US" dirty="0"/>
          </a:p>
        </p:txBody>
      </p:sp>
      <p:pic>
        <p:nvPicPr>
          <p:cNvPr id="136196" name="Picture 2" descr="C:\Users\middldo\Desktop\Anarchist_Communist_Flag_by_TapiocaDeath[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5105400"/>
            <a:ext cx="3505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62043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eaLnBrk="1" hangingPunct="1"/>
            <a:r>
              <a:rPr lang="en-US" altLang="en-US" sz="4000"/>
              <a:t>Langston Hughes</a:t>
            </a:r>
          </a:p>
        </p:txBody>
      </p:sp>
      <p:sp>
        <p:nvSpPr>
          <p:cNvPr id="154627" name="Rectangle 3"/>
          <p:cNvSpPr>
            <a:spLocks noGrp="1" noChangeArrowheads="1"/>
          </p:cNvSpPr>
          <p:nvPr>
            <p:ph type="body" idx="1"/>
          </p:nvPr>
        </p:nvSpPr>
        <p:spPr>
          <a:xfrm>
            <a:off x="1981200" y="1600201"/>
            <a:ext cx="4800600" cy="4525963"/>
          </a:xfrm>
        </p:spPr>
        <p:txBody>
          <a:bodyPr/>
          <a:lstStyle/>
          <a:p>
            <a:pPr eaLnBrk="1" hangingPunct="1"/>
            <a:r>
              <a:rPr lang="en-US" altLang="en-US" smtClean="0"/>
              <a:t>Hughes was a gifted writer who wrote humorous poems, stories, essays and poetry. Harlem was a center for black writers, musicians, and intellectuals. </a:t>
            </a:r>
          </a:p>
        </p:txBody>
      </p:sp>
      <p:pic>
        <p:nvPicPr>
          <p:cNvPr id="154628" name="Picture 4" descr="weiss_hughes-portra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7513" y="1447800"/>
            <a:ext cx="3567112"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0" y="3956428"/>
            <a:ext cx="5468983" cy="2924590"/>
          </a:xfrm>
          <a:prstGeom prst="rect">
            <a:avLst/>
          </a:prstGeom>
        </p:spPr>
      </p:pic>
    </p:spTree>
    <p:extLst>
      <p:ext uri="{BB962C8B-B14F-4D97-AF65-F5344CB8AC3E}">
        <p14:creationId xmlns:p14="http://schemas.microsoft.com/office/powerpoint/2010/main" val="32860671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2095500" y="304800"/>
            <a:ext cx="8229600" cy="1143000"/>
          </a:xfrm>
        </p:spPr>
        <p:txBody>
          <a:bodyPr/>
          <a:lstStyle/>
          <a:p>
            <a:pPr eaLnBrk="1" hangingPunct="1"/>
            <a:r>
              <a:rPr lang="en-US" altLang="en-US" smtClean="0"/>
              <a:t>Jazz Age</a:t>
            </a:r>
          </a:p>
        </p:txBody>
      </p:sp>
      <p:sp>
        <p:nvSpPr>
          <p:cNvPr id="155651" name="Rectangle 3"/>
          <p:cNvSpPr>
            <a:spLocks noGrp="1" noChangeArrowheads="1"/>
          </p:cNvSpPr>
          <p:nvPr>
            <p:ph type="body" idx="1"/>
          </p:nvPr>
        </p:nvSpPr>
        <p:spPr>
          <a:xfrm>
            <a:off x="1905000" y="1600200"/>
            <a:ext cx="8534400" cy="4953000"/>
          </a:xfrm>
        </p:spPr>
        <p:txBody>
          <a:bodyPr>
            <a:normAutofit/>
          </a:bodyPr>
          <a:lstStyle/>
          <a:p>
            <a:pPr eaLnBrk="1" hangingPunct="1">
              <a:lnSpc>
                <a:spcPct val="90000"/>
              </a:lnSpc>
              <a:defRPr/>
            </a:pPr>
            <a:r>
              <a:rPr lang="en-US" altLang="en-US" dirty="0" smtClean="0"/>
              <a:t>American music form developed by African-Americans, based on improvisation and blending blues, ragtime, and European-based popular music. The music was born in</a:t>
            </a:r>
            <a:r>
              <a:rPr lang="en-US" altLang="en-US" dirty="0"/>
              <a:t> </a:t>
            </a:r>
            <a:r>
              <a:rPr lang="en-US" altLang="en-US" dirty="0" smtClean="0"/>
              <a:t>New Orleans in the early </a:t>
            </a:r>
          </a:p>
          <a:p>
            <a:pPr marL="0" indent="0">
              <a:buNone/>
              <a:defRPr/>
            </a:pPr>
            <a:r>
              <a:rPr lang="en-US" altLang="en-US" dirty="0"/>
              <a:t> </a:t>
            </a:r>
            <a:r>
              <a:rPr lang="en-US" altLang="en-US" dirty="0" smtClean="0"/>
              <a:t>  20</a:t>
            </a:r>
            <a:r>
              <a:rPr lang="en-US" altLang="en-US" baseline="30000" dirty="0" smtClean="0"/>
              <a:t>th</a:t>
            </a:r>
            <a:r>
              <a:rPr lang="en-US" altLang="en-US" dirty="0" smtClean="0"/>
              <a:t> century and quickly spread</a:t>
            </a:r>
          </a:p>
          <a:p>
            <a:pPr marL="0" indent="0">
              <a:buNone/>
              <a:defRPr/>
            </a:pPr>
            <a:r>
              <a:rPr lang="en-US" altLang="en-US" dirty="0"/>
              <a:t> </a:t>
            </a:r>
            <a:r>
              <a:rPr lang="en-US" altLang="en-US" dirty="0" smtClean="0"/>
              <a:t>  to places like NYC were it was</a:t>
            </a:r>
          </a:p>
          <a:p>
            <a:pPr marL="0" indent="0">
              <a:buNone/>
              <a:defRPr/>
            </a:pPr>
            <a:r>
              <a:rPr lang="en-US" altLang="en-US" dirty="0"/>
              <a:t> </a:t>
            </a:r>
            <a:r>
              <a:rPr lang="en-US" altLang="en-US" dirty="0" smtClean="0"/>
              <a:t>  made popular by Louis </a:t>
            </a:r>
          </a:p>
          <a:p>
            <a:pPr marL="0" indent="0">
              <a:buNone/>
              <a:defRPr/>
            </a:pPr>
            <a:r>
              <a:rPr lang="en-US" altLang="en-US" dirty="0"/>
              <a:t> </a:t>
            </a:r>
            <a:r>
              <a:rPr lang="en-US" altLang="en-US" dirty="0" smtClean="0"/>
              <a:t>   Armstrong, Duke Ellington, &amp;</a:t>
            </a:r>
          </a:p>
          <a:p>
            <a:pPr marL="0" indent="0">
              <a:buNone/>
              <a:defRPr/>
            </a:pPr>
            <a:r>
              <a:rPr lang="en-US" altLang="en-US" dirty="0"/>
              <a:t> </a:t>
            </a:r>
            <a:r>
              <a:rPr lang="en-US" altLang="en-US" dirty="0" smtClean="0"/>
              <a:t>      Cab Calloway.</a:t>
            </a:r>
          </a:p>
        </p:txBody>
      </p:sp>
      <p:pic>
        <p:nvPicPr>
          <p:cNvPr id="155652" name="Picture 2" descr="C:\Users\middldo\Desktop\imagesCADA7WV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0" y="3657600"/>
            <a:ext cx="249713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81500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3"/>
          <p:cNvSpPr>
            <a:spLocks noGrp="1" noChangeArrowheads="1"/>
          </p:cNvSpPr>
          <p:nvPr>
            <p:ph type="body" idx="1"/>
          </p:nvPr>
        </p:nvSpPr>
        <p:spPr>
          <a:xfrm>
            <a:off x="1981200" y="1447801"/>
            <a:ext cx="8686800" cy="4678363"/>
          </a:xfrm>
        </p:spPr>
        <p:txBody>
          <a:bodyPr>
            <a:normAutofit fontScale="92500" lnSpcReduction="10000"/>
          </a:bodyPr>
          <a:lstStyle/>
          <a:p>
            <a:pPr eaLnBrk="1" hangingPunct="1">
              <a:defRPr/>
            </a:pPr>
            <a:r>
              <a:rPr lang="en-US" altLang="en-US" dirty="0" smtClean="0"/>
              <a:t>A Jamaican immigrant who believed that African-Americans should build a separate</a:t>
            </a:r>
          </a:p>
          <a:p>
            <a:pPr marL="0" indent="0">
              <a:buNone/>
              <a:defRPr/>
            </a:pPr>
            <a:r>
              <a:rPr lang="en-US" altLang="en-US" dirty="0"/>
              <a:t> </a:t>
            </a:r>
            <a:r>
              <a:rPr lang="en-US" altLang="en-US" dirty="0" smtClean="0"/>
              <a:t>  society. He founded the </a:t>
            </a:r>
            <a:r>
              <a:rPr lang="en-US" b="1" dirty="0"/>
              <a:t>Universal Negro Improvement Association</a:t>
            </a:r>
            <a:r>
              <a:rPr lang="en-US" altLang="en-US" dirty="0" smtClean="0"/>
              <a:t> (UNIA). He also    </a:t>
            </a:r>
          </a:p>
          <a:p>
            <a:pPr marL="0" indent="0">
              <a:buNone/>
              <a:defRPr/>
            </a:pPr>
            <a:r>
              <a:rPr lang="en-US" altLang="en-US" dirty="0"/>
              <a:t> </a:t>
            </a:r>
            <a:r>
              <a:rPr lang="en-US" altLang="en-US" dirty="0" smtClean="0"/>
              <a:t>   preached that African-Americans needed an  </a:t>
            </a:r>
          </a:p>
          <a:p>
            <a:pPr marL="0" indent="0">
              <a:buNone/>
              <a:defRPr/>
            </a:pPr>
            <a:r>
              <a:rPr lang="en-US" altLang="en-US" dirty="0"/>
              <a:t> </a:t>
            </a:r>
            <a:r>
              <a:rPr lang="en-US" altLang="en-US" dirty="0" smtClean="0"/>
              <a:t>   independent nation.  That they should return   </a:t>
            </a:r>
          </a:p>
          <a:p>
            <a:pPr marL="0" indent="0">
              <a:buNone/>
              <a:defRPr/>
            </a:pPr>
            <a:r>
              <a:rPr lang="en-US" altLang="en-US" dirty="0"/>
              <a:t> </a:t>
            </a:r>
            <a:r>
              <a:rPr lang="en-US" altLang="en-US" dirty="0" smtClean="0"/>
              <a:t>   to Africa and build one. He </a:t>
            </a:r>
          </a:p>
          <a:p>
            <a:pPr marL="0" indent="0">
              <a:buNone/>
              <a:defRPr/>
            </a:pPr>
            <a:r>
              <a:rPr lang="en-US" altLang="en-US" dirty="0"/>
              <a:t> </a:t>
            </a:r>
            <a:r>
              <a:rPr lang="en-US" altLang="en-US" dirty="0" smtClean="0"/>
              <a:t>   was convicted of mail fraud</a:t>
            </a:r>
          </a:p>
          <a:p>
            <a:pPr marL="0" indent="0">
              <a:buNone/>
              <a:defRPr/>
            </a:pPr>
            <a:r>
              <a:rPr lang="en-US" altLang="en-US" dirty="0"/>
              <a:t> </a:t>
            </a:r>
            <a:r>
              <a:rPr lang="en-US" altLang="en-US" dirty="0" smtClean="0"/>
              <a:t>   and deported back to Jamaica. </a:t>
            </a:r>
          </a:p>
          <a:p>
            <a:pPr marL="0" indent="0">
              <a:buNone/>
              <a:defRPr/>
            </a:pPr>
            <a:endParaRPr lang="en-US" altLang="en-US" dirty="0"/>
          </a:p>
          <a:p>
            <a:pPr marL="0" indent="0">
              <a:buNone/>
              <a:defRPr/>
            </a:pPr>
            <a:r>
              <a:rPr lang="en-US" altLang="en-US" dirty="0" smtClean="0"/>
              <a:t>Compare him to the next two slides    </a:t>
            </a:r>
          </a:p>
        </p:txBody>
      </p:sp>
      <p:sp>
        <p:nvSpPr>
          <p:cNvPr id="156675" name="Title 1"/>
          <p:cNvSpPr>
            <a:spLocks noGrp="1"/>
          </p:cNvSpPr>
          <p:nvPr>
            <p:ph type="title"/>
          </p:nvPr>
        </p:nvSpPr>
        <p:spPr/>
        <p:txBody>
          <a:bodyPr/>
          <a:lstStyle/>
          <a:p>
            <a:r>
              <a:rPr lang="en-US" altLang="en-US" smtClean="0"/>
              <a:t>Marcus Garvey</a:t>
            </a:r>
          </a:p>
        </p:txBody>
      </p:sp>
      <p:pic>
        <p:nvPicPr>
          <p:cNvPr id="156676" name="Picture 2" descr="C:\Users\middldo\Desktop\Marcus-Garvey-e137090441662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0" y="41910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32286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Booker T. Washington</a:t>
            </a:r>
          </a:p>
        </p:txBody>
      </p:sp>
      <p:sp>
        <p:nvSpPr>
          <p:cNvPr id="3" name="Content Placeholder 2"/>
          <p:cNvSpPr>
            <a:spLocks noGrp="1"/>
          </p:cNvSpPr>
          <p:nvPr>
            <p:ph idx="1"/>
          </p:nvPr>
        </p:nvSpPr>
        <p:spPr/>
        <p:txBody>
          <a:bodyPr/>
          <a:lstStyle/>
          <a:p>
            <a:r>
              <a:rPr lang="en-US" dirty="0"/>
              <a:t>gave a speech, known as the "</a:t>
            </a:r>
            <a:r>
              <a:rPr lang="en-US" dirty="0">
                <a:hlinkClick r:id="rId2" tooltip="Atlanta compromise"/>
              </a:rPr>
              <a:t>Atlanta compromise</a:t>
            </a:r>
            <a:r>
              <a:rPr lang="en-US" dirty="0"/>
              <a:t>," which brought him national fame. He called for black progress through education and entrepreneurship, rather than trying to challenge directly the </a:t>
            </a:r>
            <a:r>
              <a:rPr lang="en-US" dirty="0">
                <a:hlinkClick r:id="rId3" tooltip="Jim Crow"/>
              </a:rPr>
              <a:t>Jim Crow</a:t>
            </a:r>
            <a:r>
              <a:rPr lang="en-US" dirty="0"/>
              <a:t> segregation and the disenfranchisement of black voters in the South</a:t>
            </a:r>
          </a:p>
        </p:txBody>
      </p:sp>
      <p:pic>
        <p:nvPicPr>
          <p:cNvPr id="13314" name="Picture 2" descr="Booker T Washington retouched flattened-crop.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36183" y="3386089"/>
            <a:ext cx="2455817" cy="3471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9218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 E. B. Du </a:t>
            </a:r>
            <a:r>
              <a:rPr lang="en-US" dirty="0" smtClean="0"/>
              <a:t>Bois</a:t>
            </a:r>
            <a:endParaRPr lang="en-US" dirty="0"/>
          </a:p>
        </p:txBody>
      </p:sp>
      <p:sp>
        <p:nvSpPr>
          <p:cNvPr id="3" name="Content Placeholder 2"/>
          <p:cNvSpPr>
            <a:spLocks noGrp="1"/>
          </p:cNvSpPr>
          <p:nvPr>
            <p:ph idx="1"/>
          </p:nvPr>
        </p:nvSpPr>
        <p:spPr/>
        <p:txBody>
          <a:bodyPr/>
          <a:lstStyle/>
          <a:p>
            <a:r>
              <a:rPr lang="en-US" dirty="0" smtClean="0"/>
              <a:t>co-founder </a:t>
            </a:r>
            <a:r>
              <a:rPr lang="en-US" dirty="0"/>
              <a:t>of the </a:t>
            </a:r>
            <a:r>
              <a:rPr lang="en-US" u="sng" dirty="0">
                <a:hlinkClick r:id="rId2" tooltip="National Association for the Advancement of Colored People"/>
              </a:rPr>
              <a:t>National Association for the Advancement of Colored People</a:t>
            </a:r>
            <a:r>
              <a:rPr lang="en-US" dirty="0"/>
              <a:t> (NAACP</a:t>
            </a:r>
            <a:r>
              <a:rPr lang="en-US" dirty="0" smtClean="0"/>
              <a:t>)</a:t>
            </a:r>
          </a:p>
          <a:p>
            <a:r>
              <a:rPr lang="en-US" dirty="0" smtClean="0"/>
              <a:t>NAACP mission </a:t>
            </a:r>
            <a:r>
              <a:rPr lang="en-US" dirty="0"/>
              <a:t>is "to ensure the political, educational, social, and economic equality of rights of all persons and to eliminate racial hatred and racial discrimination</a:t>
            </a:r>
            <a:r>
              <a:rPr lang="en-US" dirty="0" smtClean="0"/>
              <a:t>".</a:t>
            </a:r>
          </a:p>
          <a:p>
            <a:r>
              <a:rPr lang="en-US" dirty="0" smtClean="0"/>
              <a:t>Du </a:t>
            </a:r>
            <a:r>
              <a:rPr lang="en-US" dirty="0"/>
              <a:t>Bois felt that African Americans should fight for equal rights and higher opportunities, rather than passively submit to the segregation and discrimination of Washington's Atlanta Compromise.</a:t>
            </a:r>
          </a:p>
        </p:txBody>
      </p:sp>
      <p:pic>
        <p:nvPicPr>
          <p:cNvPr id="14338" name="Picture 2" descr="Formal photograph of an African-American man, with beard and mustache, around 50 years ol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50286" y="0"/>
            <a:ext cx="1741714" cy="2268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1801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type="body" idx="1"/>
          </p:nvPr>
        </p:nvSpPr>
        <p:spPr>
          <a:xfrm>
            <a:off x="1963738" y="1654175"/>
            <a:ext cx="8566150" cy="4548188"/>
          </a:xfrm>
        </p:spPr>
        <p:txBody>
          <a:bodyPr/>
          <a:lstStyle/>
          <a:p>
            <a:pPr eaLnBrk="1" hangingPunct="1">
              <a:defRPr/>
            </a:pPr>
            <a:r>
              <a:rPr lang="en-US" altLang="en-US" dirty="0" smtClean="0"/>
              <a:t>President Warren G. Harding’s Secretary of the Interior Albert B. Fall’s secret leasing of oil-rich public lands in Teapot Dome, Wyoming to private companies in return for money and land. He got caught and was 			               sent to jail.</a:t>
            </a:r>
          </a:p>
        </p:txBody>
      </p:sp>
      <p:sp>
        <p:nvSpPr>
          <p:cNvPr id="157699" name="Title 1"/>
          <p:cNvSpPr>
            <a:spLocks noGrp="1"/>
          </p:cNvSpPr>
          <p:nvPr>
            <p:ph type="title"/>
          </p:nvPr>
        </p:nvSpPr>
        <p:spPr/>
        <p:txBody>
          <a:bodyPr/>
          <a:lstStyle/>
          <a:p>
            <a:r>
              <a:rPr lang="en-US" altLang="en-US" smtClean="0"/>
              <a:t>Teapot Dome Scandal 1921</a:t>
            </a:r>
          </a:p>
        </p:txBody>
      </p:sp>
      <p:pic>
        <p:nvPicPr>
          <p:cNvPr id="157700" name="Picture 2" descr="C:\Users\middldo\Desktop\oil scand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9840" y="3236478"/>
            <a:ext cx="4328160" cy="362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3314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eaLnBrk="1" hangingPunct="1"/>
            <a:r>
              <a:rPr lang="en-US" altLang="en-US" smtClean="0"/>
              <a:t>Fundamentalism</a:t>
            </a:r>
          </a:p>
        </p:txBody>
      </p:sp>
      <p:sp>
        <p:nvSpPr>
          <p:cNvPr id="158723" name="Rectangle 3"/>
          <p:cNvSpPr>
            <a:spLocks noGrp="1" noChangeArrowheads="1"/>
          </p:cNvSpPr>
          <p:nvPr>
            <p:ph type="body" idx="1"/>
          </p:nvPr>
        </p:nvSpPr>
        <p:spPr/>
        <p:txBody>
          <a:bodyPr/>
          <a:lstStyle/>
          <a:p>
            <a:pPr eaLnBrk="1" hangingPunct="1"/>
            <a:r>
              <a:rPr lang="en-US" altLang="en-US" smtClean="0"/>
              <a:t>Movement or attitude stressing strict and literal adherence to a set of basic principles.</a:t>
            </a:r>
          </a:p>
        </p:txBody>
      </p:sp>
      <p:pic>
        <p:nvPicPr>
          <p:cNvPr id="158724" name="Picture 4" descr="billy_sunday_revival_1898_ft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1642" y="2895600"/>
            <a:ext cx="624840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756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eaLnBrk="1" hangingPunct="1"/>
            <a:r>
              <a:rPr lang="en-US" altLang="en-US" smtClean="0"/>
              <a:t>Scopes Trial, 1925</a:t>
            </a:r>
          </a:p>
        </p:txBody>
      </p:sp>
      <p:sp>
        <p:nvSpPr>
          <p:cNvPr id="159747" name="Rectangle 3"/>
          <p:cNvSpPr>
            <a:spLocks noGrp="1" noChangeArrowheads="1"/>
          </p:cNvSpPr>
          <p:nvPr>
            <p:ph type="body" idx="1"/>
          </p:nvPr>
        </p:nvSpPr>
        <p:spPr>
          <a:xfrm>
            <a:off x="1981200" y="1295400"/>
            <a:ext cx="8458200" cy="2895600"/>
          </a:xfrm>
        </p:spPr>
        <p:txBody>
          <a:bodyPr/>
          <a:lstStyle/>
          <a:p>
            <a:pPr eaLnBrk="1" hangingPunct="1">
              <a:lnSpc>
                <a:spcPct val="90000"/>
              </a:lnSpc>
            </a:pPr>
            <a:r>
              <a:rPr lang="en-US" altLang="en-US" smtClean="0"/>
              <a:t>Prosecution of school teacher, John Scopes, for violation of a Tennessee law forbidding public schools from teaching about evolution. Scopes was convicted and fined $100, but the trial started a shift of public opinion away from Fundamentalism. </a:t>
            </a:r>
          </a:p>
        </p:txBody>
      </p:sp>
      <p:pic>
        <p:nvPicPr>
          <p:cNvPr id="159748" name="Picture 4" descr="SCOP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4105276"/>
            <a:ext cx="35814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43922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Rosewood Incident</a:t>
            </a:r>
            <a:endParaRPr lang="en-US" dirty="0"/>
          </a:p>
        </p:txBody>
      </p:sp>
      <p:sp>
        <p:nvSpPr>
          <p:cNvPr id="3" name="Content Placeholder 2"/>
          <p:cNvSpPr>
            <a:spLocks noGrp="1"/>
          </p:cNvSpPr>
          <p:nvPr>
            <p:ph idx="1"/>
          </p:nvPr>
        </p:nvSpPr>
        <p:spPr/>
        <p:txBody>
          <a:bodyPr/>
          <a:lstStyle/>
          <a:p>
            <a:r>
              <a:rPr lang="en-US" dirty="0"/>
              <a:t>The Rosewood massacre was a violent, racially motivated massacre of blacks and destruction of a black town that took place during the first week of January 1923 in rural Levy County, </a:t>
            </a:r>
            <a:r>
              <a:rPr lang="en-US" dirty="0" smtClean="0"/>
              <a:t>Florida.</a:t>
            </a:r>
          </a:p>
          <a:p>
            <a:r>
              <a:rPr lang="en-US" dirty="0" smtClean="0"/>
              <a:t>White mob appears to the to avenge a non supported allegation that a black male from Rosewood beat and raped a white woman from a nearby town.</a:t>
            </a:r>
          </a:p>
          <a:p>
            <a:r>
              <a:rPr lang="en-US" dirty="0" smtClean="0"/>
              <a:t>No whites were arrested for razing the town.   </a:t>
            </a:r>
            <a:endParaRPr lang="en-US" dirty="0"/>
          </a:p>
        </p:txBody>
      </p:sp>
      <p:pic>
        <p:nvPicPr>
          <p:cNvPr id="7170" name="Picture 2" descr="A black and white photograph of a crude wooden structure that could be a small shed, animal house, or hunting cabin with smoke pouring from it and flames visible in the d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2847" y="3919671"/>
            <a:ext cx="4119154" cy="2938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1303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270377" cy="3864686"/>
          </a:xfrm>
          <a:prstGeom prst="rect">
            <a:avLst/>
          </a:prstGeom>
        </p:spPr>
      </p:pic>
      <p:pic>
        <p:nvPicPr>
          <p:cNvPr id="11266" name="Picture 2" descr="Image result for lulac kk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2590" y="3864687"/>
            <a:ext cx="3959410" cy="2993314"/>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ocoee race ri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45442"/>
            <a:ext cx="7245531" cy="3257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767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eaLnBrk="1" hangingPunct="1"/>
            <a:r>
              <a:rPr lang="en-US" altLang="en-US" smtClean="0"/>
              <a:t>Red Scare </a:t>
            </a:r>
          </a:p>
        </p:txBody>
      </p:sp>
      <p:sp>
        <p:nvSpPr>
          <p:cNvPr id="137219" name="Rectangle 3"/>
          <p:cNvSpPr>
            <a:spLocks noGrp="1" noChangeArrowheads="1"/>
          </p:cNvSpPr>
          <p:nvPr>
            <p:ph type="body" idx="1"/>
          </p:nvPr>
        </p:nvSpPr>
        <p:spPr>
          <a:xfrm>
            <a:off x="1981200" y="1600201"/>
            <a:ext cx="5181600" cy="4525963"/>
          </a:xfrm>
        </p:spPr>
        <p:txBody>
          <a:bodyPr/>
          <a:lstStyle/>
          <a:p>
            <a:pPr eaLnBrk="1" hangingPunct="1"/>
            <a:r>
              <a:rPr lang="en-US" altLang="en-US" smtClean="0"/>
              <a:t> The fear that communists were working to destroy the American way of life during the decade of the 1920’s.</a:t>
            </a:r>
          </a:p>
        </p:txBody>
      </p:sp>
      <p:pic>
        <p:nvPicPr>
          <p:cNvPr id="137220" name="Picture 2" descr="C:\Users\middldo\Desktop\image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8350" y="4495800"/>
            <a:ext cx="343535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95946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3"/>
          <p:cNvSpPr>
            <a:spLocks noGrp="1" noChangeArrowheads="1"/>
          </p:cNvSpPr>
          <p:nvPr>
            <p:ph type="body" idx="1"/>
          </p:nvPr>
        </p:nvSpPr>
        <p:spPr>
          <a:xfrm>
            <a:off x="1981200" y="1525588"/>
            <a:ext cx="8458200" cy="4951412"/>
          </a:xfrm>
        </p:spPr>
        <p:txBody>
          <a:bodyPr/>
          <a:lstStyle/>
          <a:p>
            <a:pPr eaLnBrk="1" hangingPunct="1">
              <a:lnSpc>
                <a:spcPct val="90000"/>
              </a:lnSpc>
            </a:pPr>
            <a:r>
              <a:rPr lang="en-US" altLang="en-US" smtClean="0"/>
              <a:t>A tax on imported goods that is intended to protect a nation’s businesses from foreign competition.</a:t>
            </a:r>
          </a:p>
        </p:txBody>
      </p:sp>
      <p:sp>
        <p:nvSpPr>
          <p:cNvPr id="160771" name="Title 1"/>
          <p:cNvSpPr>
            <a:spLocks noGrp="1"/>
          </p:cNvSpPr>
          <p:nvPr>
            <p:ph type="title"/>
          </p:nvPr>
        </p:nvSpPr>
        <p:spPr/>
        <p:txBody>
          <a:bodyPr/>
          <a:lstStyle/>
          <a:p>
            <a:r>
              <a:rPr lang="en-US" altLang="en-US" smtClean="0"/>
              <a:t>Protective Tariffs</a:t>
            </a:r>
          </a:p>
        </p:txBody>
      </p:sp>
      <p:pic>
        <p:nvPicPr>
          <p:cNvPr id="160772" name="Picture 2" descr="C:\Users\middldo\Desktop\imagesCACMOC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3167063"/>
            <a:ext cx="6324600"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92166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3"/>
          <p:cNvSpPr>
            <a:spLocks noGrp="1" noChangeArrowheads="1"/>
          </p:cNvSpPr>
          <p:nvPr>
            <p:ph type="body" idx="1"/>
          </p:nvPr>
        </p:nvSpPr>
        <p:spPr>
          <a:xfrm>
            <a:off x="1981200" y="1525588"/>
            <a:ext cx="8458200" cy="4951412"/>
          </a:xfrm>
        </p:spPr>
        <p:txBody>
          <a:bodyPr/>
          <a:lstStyle/>
          <a:p>
            <a:pPr eaLnBrk="1" hangingPunct="1">
              <a:lnSpc>
                <a:spcPct val="90000"/>
              </a:lnSpc>
            </a:pPr>
            <a:r>
              <a:rPr lang="en-US" altLang="en-US" smtClean="0"/>
              <a:t>In 1927 Charles Lindbergh makes the first solo transatlantic flight in his plane called the “Spirit of St. Louis”</a:t>
            </a:r>
          </a:p>
        </p:txBody>
      </p:sp>
      <p:sp>
        <p:nvSpPr>
          <p:cNvPr id="161795" name="Title 1"/>
          <p:cNvSpPr>
            <a:spLocks noGrp="1"/>
          </p:cNvSpPr>
          <p:nvPr>
            <p:ph type="title"/>
          </p:nvPr>
        </p:nvSpPr>
        <p:spPr/>
        <p:txBody>
          <a:bodyPr/>
          <a:lstStyle/>
          <a:p>
            <a:r>
              <a:rPr lang="en-US" altLang="en-US" smtClean="0"/>
              <a:t>Charles Lindbergh</a:t>
            </a:r>
          </a:p>
        </p:txBody>
      </p:sp>
      <p:pic>
        <p:nvPicPr>
          <p:cNvPr id="161796" name="Picture 2" descr="C:\Users\middldo\Desktop\27142-004-A915C19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4238" y="4191000"/>
            <a:ext cx="34337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95903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Practices of the Roaring 20s</a:t>
            </a:r>
            <a:endParaRPr lang="en-US" dirty="0"/>
          </a:p>
        </p:txBody>
      </p:sp>
      <p:sp>
        <p:nvSpPr>
          <p:cNvPr id="3" name="Content Placeholder 2"/>
          <p:cNvSpPr>
            <a:spLocks noGrp="1"/>
          </p:cNvSpPr>
          <p:nvPr>
            <p:ph idx="1"/>
          </p:nvPr>
        </p:nvSpPr>
        <p:spPr/>
        <p:txBody>
          <a:bodyPr/>
          <a:lstStyle/>
          <a:p>
            <a:r>
              <a:rPr lang="en-US" dirty="0"/>
              <a:t>New forms of advertising resulted in the sale of increased goods through the capitalization of consumer hopes and dreams</a:t>
            </a:r>
            <a:r>
              <a:rPr lang="en-US" dirty="0" smtClean="0"/>
              <a:t>.</a:t>
            </a:r>
          </a:p>
          <a:p>
            <a:r>
              <a:rPr lang="en-US" dirty="0"/>
              <a:t>buy now, pay </a:t>
            </a:r>
            <a:r>
              <a:rPr lang="en-US" dirty="0" smtClean="0"/>
              <a:t>later racked up debt</a:t>
            </a:r>
          </a:p>
          <a:p>
            <a:r>
              <a:rPr lang="en-US" dirty="0" smtClean="0"/>
              <a:t>Economic Bubble will burst ushering in the Great Depression late in the decade. </a:t>
            </a:r>
            <a:endParaRPr lang="en-US" dirty="0"/>
          </a:p>
        </p:txBody>
      </p:sp>
      <p:pic>
        <p:nvPicPr>
          <p:cNvPr id="6146" name="Picture 2" descr="Image result for marketing practices roaring twent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3941" y="3647031"/>
            <a:ext cx="4494802" cy="3242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9386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eaLnBrk="1" hangingPunct="1"/>
            <a:r>
              <a:rPr lang="en-US" altLang="en-US" smtClean="0"/>
              <a:t>Stock Market Crash, 1929</a:t>
            </a:r>
          </a:p>
        </p:txBody>
      </p:sp>
      <p:sp>
        <p:nvSpPr>
          <p:cNvPr id="162819" name="Rectangle 3"/>
          <p:cNvSpPr>
            <a:spLocks noGrp="1" noChangeArrowheads="1"/>
          </p:cNvSpPr>
          <p:nvPr>
            <p:ph type="body" idx="1"/>
          </p:nvPr>
        </p:nvSpPr>
        <p:spPr>
          <a:xfrm>
            <a:off x="1752600" y="1295400"/>
            <a:ext cx="8686800" cy="3276600"/>
          </a:xfrm>
        </p:spPr>
        <p:txBody>
          <a:bodyPr/>
          <a:lstStyle/>
          <a:p>
            <a:pPr eaLnBrk="1" hangingPunct="1"/>
            <a:r>
              <a:rPr lang="en-US" altLang="en-US" dirty="0"/>
              <a:t>On October 24, 1929, panic selling occurred as investors realized the stock boom had been an over inflated bubble. Margin investors were being decimated as every stock holder tried to liquidate. Millionaire margin investors became bankrupt instantly, as the stock market crashed on October 28 and 29</a:t>
            </a:r>
            <a:r>
              <a:rPr lang="en-US" altLang="en-US" dirty="0" smtClean="0"/>
              <a:t>. </a:t>
            </a:r>
            <a:endParaRPr lang="en-US" altLang="en-US" dirty="0"/>
          </a:p>
        </p:txBody>
      </p:sp>
      <p:pic>
        <p:nvPicPr>
          <p:cNvPr id="162820" name="Picture 4" descr="1929_stock_market_crash_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2900" y="3865564"/>
            <a:ext cx="4191000" cy="299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100828" y="6067426"/>
            <a:ext cx="2828925" cy="790575"/>
          </a:xfrm>
          <a:prstGeom prst="rect">
            <a:avLst/>
          </a:prstGeom>
        </p:spPr>
      </p:pic>
      <p:pic>
        <p:nvPicPr>
          <p:cNvPr id="3" name="Picture 2"/>
          <p:cNvPicPr>
            <a:picLocks noChangeAspect="1"/>
          </p:cNvPicPr>
          <p:nvPr/>
        </p:nvPicPr>
        <p:blipFill>
          <a:blip r:embed="rId4"/>
          <a:stretch>
            <a:fillRect/>
          </a:stretch>
        </p:blipFill>
        <p:spPr>
          <a:xfrm>
            <a:off x="1143815" y="5846445"/>
            <a:ext cx="742950" cy="285750"/>
          </a:xfrm>
          <a:prstGeom prst="rect">
            <a:avLst/>
          </a:prstGeom>
        </p:spPr>
      </p:pic>
      <p:pic>
        <p:nvPicPr>
          <p:cNvPr id="4" name="Picture 3"/>
          <p:cNvPicPr>
            <a:picLocks noChangeAspect="1"/>
          </p:cNvPicPr>
          <p:nvPr/>
        </p:nvPicPr>
        <p:blipFill>
          <a:blip r:embed="rId5"/>
          <a:stretch>
            <a:fillRect/>
          </a:stretch>
        </p:blipFill>
        <p:spPr>
          <a:xfrm>
            <a:off x="1752600" y="3629025"/>
            <a:ext cx="5981700" cy="2085975"/>
          </a:xfrm>
          <a:prstGeom prst="rect">
            <a:avLst/>
          </a:prstGeom>
        </p:spPr>
      </p:pic>
      <p:pic>
        <p:nvPicPr>
          <p:cNvPr id="5" name="Picture 4"/>
          <p:cNvPicPr>
            <a:picLocks noChangeAspect="1"/>
          </p:cNvPicPr>
          <p:nvPr/>
        </p:nvPicPr>
        <p:blipFill>
          <a:blip r:embed="rId6"/>
          <a:stretch>
            <a:fillRect/>
          </a:stretch>
        </p:blipFill>
        <p:spPr>
          <a:xfrm>
            <a:off x="6818810" y="0"/>
            <a:ext cx="5373189" cy="1026724"/>
          </a:xfrm>
          <a:prstGeom prst="rect">
            <a:avLst/>
          </a:prstGeom>
        </p:spPr>
      </p:pic>
    </p:spTree>
    <p:extLst>
      <p:ext uri="{BB962C8B-B14F-4D97-AF65-F5344CB8AC3E}">
        <p14:creationId xmlns:p14="http://schemas.microsoft.com/office/powerpoint/2010/main" val="31750737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Kellogg–Briand Pact</a:t>
            </a:r>
            <a:br>
              <a:rPr lang="en-US" dirty="0"/>
            </a:br>
            <a:endParaRPr lang="en-US" dirty="0"/>
          </a:p>
        </p:txBody>
      </p:sp>
      <p:sp>
        <p:nvSpPr>
          <p:cNvPr id="3" name="Content Placeholder 2"/>
          <p:cNvSpPr>
            <a:spLocks noGrp="1"/>
          </p:cNvSpPr>
          <p:nvPr>
            <p:ph idx="1"/>
          </p:nvPr>
        </p:nvSpPr>
        <p:spPr/>
        <p:txBody>
          <a:bodyPr/>
          <a:lstStyle/>
          <a:p>
            <a:r>
              <a:rPr lang="en-US" dirty="0" smtClean="0"/>
              <a:t>Sponsored by USA and France</a:t>
            </a:r>
          </a:p>
          <a:p>
            <a:r>
              <a:rPr lang="en-US" dirty="0"/>
              <a:t>is a 1928 </a:t>
            </a:r>
            <a:r>
              <a:rPr lang="en-US" dirty="0">
                <a:hlinkClick r:id="rId2" tooltip="International agreement"/>
              </a:rPr>
              <a:t>international agreement</a:t>
            </a:r>
            <a:r>
              <a:rPr lang="en-US" dirty="0"/>
              <a:t> in which signatory states promised not to use </a:t>
            </a:r>
            <a:r>
              <a:rPr lang="en-US" dirty="0">
                <a:hlinkClick r:id="rId3" tooltip="War"/>
              </a:rPr>
              <a:t>war</a:t>
            </a:r>
            <a:r>
              <a:rPr lang="en-US" dirty="0"/>
              <a:t> to resolve "disputes or conflicts of whatever nature or of whatever origin they may be, which may arise among </a:t>
            </a:r>
            <a:r>
              <a:rPr lang="en-US" dirty="0" smtClean="0"/>
              <a:t>them.</a:t>
            </a:r>
          </a:p>
          <a:p>
            <a:r>
              <a:rPr lang="en-US" dirty="0" smtClean="0"/>
              <a:t>A weak treaty and many nations like Germany will attack others in the future. </a:t>
            </a:r>
          </a:p>
          <a:p>
            <a:r>
              <a:rPr lang="en-US" dirty="0" smtClean="0"/>
              <a:t>Named after the statesmen who sponsored it.</a:t>
            </a:r>
            <a:endParaRPr lang="en-US" dirty="0"/>
          </a:p>
        </p:txBody>
      </p:sp>
      <p:pic>
        <p:nvPicPr>
          <p:cNvPr id="12290" name="Picture 2" descr="https://upload.wikimedia.org/wikipedia/commons/1/1a/BriandKellogg1928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1816" y="4091460"/>
            <a:ext cx="3640183" cy="2766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2760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Nobel </a:t>
            </a:r>
            <a:r>
              <a:rPr lang="en-US" dirty="0" smtClean="0"/>
              <a:t>Prize</a:t>
            </a:r>
            <a:endParaRPr lang="en-US" dirty="0"/>
          </a:p>
        </p:txBody>
      </p:sp>
      <p:sp>
        <p:nvSpPr>
          <p:cNvPr id="3" name="Content Placeholder 2"/>
          <p:cNvSpPr>
            <a:spLocks noGrp="1"/>
          </p:cNvSpPr>
          <p:nvPr>
            <p:ph idx="1"/>
          </p:nvPr>
        </p:nvSpPr>
        <p:spPr/>
        <p:txBody>
          <a:bodyPr/>
          <a:lstStyle/>
          <a:p>
            <a:r>
              <a:rPr lang="en-US" dirty="0" smtClean="0"/>
              <a:t>Teddy Roosevelt won for helping to end the Russo-Japanese War. Treaty of Portsmouth in the early 1900s.</a:t>
            </a:r>
          </a:p>
          <a:p>
            <a:r>
              <a:rPr lang="en-US" dirty="0" smtClean="0"/>
              <a:t>Woodrow Wilson won for 14 points plan.</a:t>
            </a:r>
          </a:p>
          <a:p>
            <a:r>
              <a:rPr lang="en-US" dirty="0" smtClean="0"/>
              <a:t>Prize is given to those who benefit society. Also known as the peace prize.  </a:t>
            </a:r>
            <a:endParaRPr lang="en-US" dirty="0"/>
          </a:p>
        </p:txBody>
      </p:sp>
      <p:pic>
        <p:nvPicPr>
          <p:cNvPr id="4" name="Picture 3"/>
          <p:cNvPicPr>
            <a:picLocks noChangeAspect="1"/>
          </p:cNvPicPr>
          <p:nvPr/>
        </p:nvPicPr>
        <p:blipFill>
          <a:blip r:embed="rId2"/>
          <a:stretch>
            <a:fillRect/>
          </a:stretch>
        </p:blipFill>
        <p:spPr>
          <a:xfrm>
            <a:off x="8647611" y="3701054"/>
            <a:ext cx="3544389" cy="3156946"/>
          </a:xfrm>
          <a:prstGeom prst="rect">
            <a:avLst/>
          </a:prstGeom>
        </p:spPr>
      </p:pic>
    </p:spTree>
    <p:extLst>
      <p:ext uri="{BB962C8B-B14F-4D97-AF65-F5344CB8AC3E}">
        <p14:creationId xmlns:p14="http://schemas.microsoft.com/office/powerpoint/2010/main" val="24190583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0515600" cy="4351338"/>
          </a:xfrm>
        </p:spPr>
        <p:txBody>
          <a:bodyPr/>
          <a:lstStyle/>
          <a:p>
            <a:r>
              <a:rPr lang="en-US" dirty="0"/>
              <a:t>The </a:t>
            </a:r>
            <a:r>
              <a:rPr lang="en-US" b="1" dirty="0"/>
              <a:t>London</a:t>
            </a:r>
            <a:r>
              <a:rPr lang="en-US" dirty="0"/>
              <a:t> Economic </a:t>
            </a:r>
            <a:r>
              <a:rPr lang="en-US" b="1" dirty="0"/>
              <a:t>Conference</a:t>
            </a:r>
            <a:r>
              <a:rPr lang="en-US" dirty="0"/>
              <a:t> was a meeting of representatives of 66 nations from June 12 to July 27, 1933, at the Geological Museum in </a:t>
            </a:r>
            <a:r>
              <a:rPr lang="en-US" b="1" dirty="0"/>
              <a:t>London</a:t>
            </a:r>
            <a:r>
              <a:rPr lang="en-US" dirty="0"/>
              <a:t>. Its purpose was to win agreement on measures to fight global depression, revive international trade, and stabilize currency exchange rates.</a:t>
            </a:r>
          </a:p>
        </p:txBody>
      </p:sp>
      <p:pic>
        <p:nvPicPr>
          <p:cNvPr id="10242" name="Picture 2" descr="Image result for London Confer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953986"/>
            <a:ext cx="10781211" cy="4884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6487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1778226" cy="1825625"/>
          </a:xfrm>
          <a:prstGeom prst="rect">
            <a:avLst/>
          </a:prstGeom>
        </p:spPr>
      </p:pic>
      <p:pic>
        <p:nvPicPr>
          <p:cNvPr id="15362" name="Picture 2" descr="Image result for ac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5624"/>
            <a:ext cx="12287794" cy="5160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9787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Seminole Indians</a:t>
            </a:r>
          </a:p>
        </p:txBody>
      </p:sp>
      <p:sp>
        <p:nvSpPr>
          <p:cNvPr id="3" name="Content Placeholder 2"/>
          <p:cNvSpPr>
            <a:spLocks noGrp="1"/>
          </p:cNvSpPr>
          <p:nvPr>
            <p:ph idx="1"/>
          </p:nvPr>
        </p:nvSpPr>
        <p:spPr/>
        <p:txBody>
          <a:bodyPr/>
          <a:lstStyle/>
          <a:p>
            <a:r>
              <a:rPr lang="en-US" dirty="0"/>
              <a:t>Native Americans who lived in Florida and were the only Native Americans who successfully resisted their </a:t>
            </a:r>
            <a:r>
              <a:rPr lang="en-US" dirty="0" smtClean="0"/>
              <a:t>removal</a:t>
            </a:r>
          </a:p>
          <a:p>
            <a:r>
              <a:rPr lang="en-US" dirty="0" smtClean="0"/>
              <a:t>Never signed a peace treaty with the USA</a:t>
            </a:r>
          </a:p>
          <a:p>
            <a:r>
              <a:rPr lang="en-US" dirty="0" smtClean="0"/>
              <a:t>Way of life became endangered with the draining of the Everglades and expansion of urbanization and farmland. </a:t>
            </a:r>
          </a:p>
          <a:p>
            <a:r>
              <a:rPr lang="en-US" dirty="0" smtClean="0"/>
              <a:t>During the 20s, the Nation split into 2 different groups, the Miccosukee and the Seminole found on reservations down south.</a:t>
            </a:r>
            <a:endParaRPr lang="en-US" dirty="0"/>
          </a:p>
        </p:txBody>
      </p:sp>
      <p:pic>
        <p:nvPicPr>
          <p:cNvPr id="17410" name="Picture 2" descr="Image result for Seminole Indians roaring twent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7040" y="4457338"/>
            <a:ext cx="1584960" cy="24014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38200" y="165463"/>
            <a:ext cx="3193869" cy="369332"/>
          </a:xfrm>
          <a:prstGeom prst="rect">
            <a:avLst/>
          </a:prstGeom>
          <a:noFill/>
        </p:spPr>
        <p:txBody>
          <a:bodyPr wrap="square" rtlCol="0">
            <a:spAutoFit/>
          </a:bodyPr>
          <a:lstStyle/>
          <a:p>
            <a:r>
              <a:rPr lang="en-US" dirty="0" smtClean="0"/>
              <a:t>FLA History</a:t>
            </a:r>
            <a:endParaRPr lang="en-US" dirty="0"/>
          </a:p>
        </p:txBody>
      </p:sp>
    </p:spTree>
    <p:extLst>
      <p:ext uri="{BB962C8B-B14F-4D97-AF65-F5344CB8AC3E}">
        <p14:creationId xmlns:p14="http://schemas.microsoft.com/office/powerpoint/2010/main" val="151630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23770" cy="6858000"/>
          </a:xfrm>
          <a:prstGeom prst="rect">
            <a:avLst/>
          </a:prstGeom>
        </p:spPr>
      </p:pic>
      <p:sp>
        <p:nvSpPr>
          <p:cNvPr id="5" name="TextBox 4"/>
          <p:cNvSpPr txBox="1"/>
          <p:nvPr/>
        </p:nvSpPr>
        <p:spPr>
          <a:xfrm>
            <a:off x="9405257" y="104503"/>
            <a:ext cx="2499360" cy="923330"/>
          </a:xfrm>
          <a:prstGeom prst="rect">
            <a:avLst/>
          </a:prstGeom>
          <a:noFill/>
        </p:spPr>
        <p:txBody>
          <a:bodyPr wrap="square" rtlCol="0">
            <a:spAutoFit/>
          </a:bodyPr>
          <a:lstStyle/>
          <a:p>
            <a:r>
              <a:rPr lang="en-US" dirty="0" smtClean="0"/>
              <a:t>Snowbirds come from up north to FLA to escape the cold.</a:t>
            </a:r>
            <a:endParaRPr lang="en-US" dirty="0"/>
          </a:p>
        </p:txBody>
      </p:sp>
    </p:spTree>
    <p:extLst>
      <p:ext uri="{BB962C8B-B14F-4D97-AF65-F5344CB8AC3E}">
        <p14:creationId xmlns:p14="http://schemas.microsoft.com/office/powerpoint/2010/main" val="2356208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hangingPunct="1"/>
            <a:r>
              <a:rPr lang="en-US" altLang="en-US" smtClean="0"/>
              <a:t>Palmer Raids</a:t>
            </a:r>
          </a:p>
        </p:txBody>
      </p:sp>
      <p:sp>
        <p:nvSpPr>
          <p:cNvPr id="138243" name="Rectangle 3"/>
          <p:cNvSpPr>
            <a:spLocks noGrp="1" noChangeArrowheads="1"/>
          </p:cNvSpPr>
          <p:nvPr>
            <p:ph type="body" idx="1"/>
          </p:nvPr>
        </p:nvSpPr>
        <p:spPr>
          <a:xfrm>
            <a:off x="1981200" y="1600201"/>
            <a:ext cx="5181600" cy="4525963"/>
          </a:xfrm>
        </p:spPr>
        <p:txBody>
          <a:bodyPr/>
          <a:lstStyle/>
          <a:p>
            <a:pPr eaLnBrk="1" hangingPunct="1"/>
            <a:r>
              <a:rPr lang="en-US" altLang="en-US" smtClean="0"/>
              <a:t>The series of raids in the early 1920’s initiated by U.S. Attorney General A. Mitchell Palmer, against suspected radicals and communists. </a:t>
            </a:r>
          </a:p>
        </p:txBody>
      </p:sp>
      <p:pic>
        <p:nvPicPr>
          <p:cNvPr id="138244" name="Picture 2" descr="C:\Users\middldo\Desktop\imagesCAW59O6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8675" y="4033839"/>
            <a:ext cx="3384550" cy="266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5725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 boom comes to an end</a:t>
            </a:r>
            <a:endParaRPr lang="en-US" dirty="0"/>
          </a:p>
        </p:txBody>
      </p:sp>
      <p:sp>
        <p:nvSpPr>
          <p:cNvPr id="3" name="Content Placeholder 2"/>
          <p:cNvSpPr>
            <a:spLocks noGrp="1"/>
          </p:cNvSpPr>
          <p:nvPr>
            <p:ph idx="1"/>
          </p:nvPr>
        </p:nvSpPr>
        <p:spPr/>
        <p:txBody>
          <a:bodyPr/>
          <a:lstStyle/>
          <a:p>
            <a:r>
              <a:rPr lang="en-US" dirty="0" smtClean="0"/>
              <a:t>A series of freezes and natural disasters put FLA’s land boom into stagnation.</a:t>
            </a:r>
          </a:p>
          <a:p>
            <a:r>
              <a:rPr lang="en-US" dirty="0" smtClean="0"/>
              <a:t>Hurricanes were a constant plague</a:t>
            </a:r>
          </a:p>
          <a:p>
            <a:r>
              <a:rPr lang="en-US" dirty="0" smtClean="0"/>
              <a:t>When the Great Depression came around, the land grabbing or Land boom came to an end because of how bad times got with money. </a:t>
            </a:r>
            <a:endParaRPr lang="en-US" dirty="0"/>
          </a:p>
        </p:txBody>
      </p:sp>
      <p:pic>
        <p:nvPicPr>
          <p:cNvPr id="4" name="Picture 3"/>
          <p:cNvPicPr>
            <a:picLocks noChangeAspect="1"/>
          </p:cNvPicPr>
          <p:nvPr/>
        </p:nvPicPr>
        <p:blipFill>
          <a:blip r:embed="rId2"/>
          <a:stretch>
            <a:fillRect/>
          </a:stretch>
        </p:blipFill>
        <p:spPr>
          <a:xfrm>
            <a:off x="7462565" y="4010025"/>
            <a:ext cx="3571875" cy="2847975"/>
          </a:xfrm>
          <a:prstGeom prst="rect">
            <a:avLst/>
          </a:prstGeom>
        </p:spPr>
      </p:pic>
    </p:spTree>
    <p:extLst>
      <p:ext uri="{BB962C8B-B14F-4D97-AF65-F5344CB8AC3E}">
        <p14:creationId xmlns:p14="http://schemas.microsoft.com/office/powerpoint/2010/main" val="39540506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Florida History cont.</a:t>
            </a:r>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104775" y="1262743"/>
            <a:ext cx="12087225" cy="1001032"/>
          </a:xfrm>
          <a:prstGeom prst="rect">
            <a:avLst/>
          </a:prstGeom>
        </p:spPr>
      </p:pic>
      <p:pic>
        <p:nvPicPr>
          <p:cNvPr id="1027" name="Picture 3" descr="Image result for invention of modern air conditioning in 1929 flori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8354" y="2253207"/>
            <a:ext cx="6853646" cy="4604793"/>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spac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525" cy="4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4258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6114" y="365125"/>
            <a:ext cx="8697686" cy="1325563"/>
          </a:xfrm>
        </p:spPr>
        <p:txBody>
          <a:bodyPr/>
          <a:lstStyle/>
          <a:p>
            <a:r>
              <a:rPr lang="en-US" dirty="0" smtClean="0"/>
              <a:t>Invested in land </a:t>
            </a:r>
            <a:r>
              <a:rPr lang="en-US" dirty="0"/>
              <a:t>and banking in </a:t>
            </a:r>
            <a:r>
              <a:rPr lang="en-US" dirty="0" smtClean="0">
                <a:hlinkClick r:id="rId2" tooltip="Florida"/>
              </a:rPr>
              <a:t>Florida</a:t>
            </a:r>
            <a:r>
              <a:rPr lang="en-US" dirty="0" smtClean="0"/>
              <a:t>. Made millions.</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0" y="0"/>
            <a:ext cx="2352675" cy="3409950"/>
          </a:xfrm>
          <a:prstGeom prst="rect">
            <a:avLst/>
          </a:prstGeom>
        </p:spPr>
      </p:pic>
      <p:pic>
        <p:nvPicPr>
          <p:cNvPr id="5" name="Picture 4"/>
          <p:cNvPicPr>
            <a:picLocks noChangeAspect="1"/>
          </p:cNvPicPr>
          <p:nvPr/>
        </p:nvPicPr>
        <p:blipFill>
          <a:blip r:embed="rId4"/>
          <a:stretch>
            <a:fillRect/>
          </a:stretch>
        </p:blipFill>
        <p:spPr>
          <a:xfrm>
            <a:off x="0" y="3409950"/>
            <a:ext cx="12052914" cy="1771650"/>
          </a:xfrm>
          <a:prstGeom prst="rect">
            <a:avLst/>
          </a:prstGeom>
        </p:spPr>
      </p:pic>
    </p:spTree>
    <p:extLst>
      <p:ext uri="{BB962C8B-B14F-4D97-AF65-F5344CB8AC3E}">
        <p14:creationId xmlns:p14="http://schemas.microsoft.com/office/powerpoint/2010/main" val="9621268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90800" y="1825625"/>
            <a:ext cx="8763000" cy="4351338"/>
          </a:xfrm>
        </p:spPr>
        <p:txBody>
          <a:bodyPr/>
          <a:lstStyle/>
          <a:p>
            <a:r>
              <a:rPr lang="en-US" dirty="0"/>
              <a:t>W</a:t>
            </a:r>
            <a:r>
              <a:rPr lang="en-US" dirty="0" smtClean="0"/>
              <a:t>as </a:t>
            </a:r>
            <a:r>
              <a:rPr lang="en-US" dirty="0"/>
              <a:t>an </a:t>
            </a:r>
            <a:r>
              <a:rPr lang="en-US" dirty="0">
                <a:hlinkClick r:id="rId2" tooltip="American literature"/>
              </a:rPr>
              <a:t>American author</a:t>
            </a:r>
            <a:r>
              <a:rPr lang="en-US" dirty="0"/>
              <a:t> who lived in rural </a:t>
            </a:r>
            <a:r>
              <a:rPr lang="en-US" dirty="0">
                <a:hlinkClick r:id="rId3" tooltip="Florida"/>
              </a:rPr>
              <a:t>Florida</a:t>
            </a:r>
            <a:r>
              <a:rPr lang="en-US" dirty="0"/>
              <a:t> and wrote novels with rural themes and settings. Her best known work, </a:t>
            </a:r>
            <a:r>
              <a:rPr lang="en-US" i="1" dirty="0">
                <a:hlinkClick r:id="rId4" tooltip="The Yearling"/>
              </a:rPr>
              <a:t>The Yearling</a:t>
            </a:r>
            <a:r>
              <a:rPr lang="en-US" dirty="0"/>
              <a:t>, about a boy who adopts an orphaned fawn, won a </a:t>
            </a:r>
            <a:r>
              <a:rPr lang="en-US" dirty="0">
                <a:hlinkClick r:id="rId5" tooltip="Pulitzer Prize for the Novel"/>
              </a:rPr>
              <a:t>Pulitzer Prize</a:t>
            </a:r>
            <a:r>
              <a:rPr lang="en-US" dirty="0"/>
              <a:t> for fiction in 1939</a:t>
            </a:r>
            <a:r>
              <a:rPr lang="en-US" baseline="30000" dirty="0">
                <a:hlinkClick r:id="rId6"/>
              </a:rPr>
              <a:t>[2]</a:t>
            </a:r>
            <a:r>
              <a:rPr lang="en-US" dirty="0"/>
              <a:t> and was later made into </a:t>
            </a:r>
            <a:r>
              <a:rPr lang="en-US" dirty="0">
                <a:hlinkClick r:id="rId7" tooltip="The Yearling (film)"/>
              </a:rPr>
              <a:t>a movie of the same name</a:t>
            </a:r>
            <a:r>
              <a:rPr lang="en-US" dirty="0"/>
              <a:t>. The book was written long before the concept of </a:t>
            </a:r>
            <a:r>
              <a:rPr lang="en-US" dirty="0">
                <a:hlinkClick r:id="rId8" tooltip="Young-adult fiction"/>
              </a:rPr>
              <a:t>young-adult fiction</a:t>
            </a:r>
            <a:r>
              <a:rPr lang="en-US" dirty="0"/>
              <a:t>, but is now commonly included in teen-reading lists.</a:t>
            </a:r>
          </a:p>
        </p:txBody>
      </p:sp>
      <p:pic>
        <p:nvPicPr>
          <p:cNvPr id="4" name="Picture 3"/>
          <p:cNvPicPr>
            <a:picLocks noChangeAspect="1"/>
          </p:cNvPicPr>
          <p:nvPr/>
        </p:nvPicPr>
        <p:blipFill>
          <a:blip r:embed="rId9"/>
          <a:stretch>
            <a:fillRect/>
          </a:stretch>
        </p:blipFill>
        <p:spPr>
          <a:xfrm>
            <a:off x="0" y="0"/>
            <a:ext cx="2590800" cy="3267075"/>
          </a:xfrm>
          <a:prstGeom prst="rect">
            <a:avLst/>
          </a:prstGeom>
        </p:spPr>
      </p:pic>
    </p:spTree>
    <p:extLst>
      <p:ext uri="{BB962C8B-B14F-4D97-AF65-F5344CB8AC3E}">
        <p14:creationId xmlns:p14="http://schemas.microsoft.com/office/powerpoint/2010/main" val="3178852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Floridian Novelist</a:t>
            </a:r>
            <a:endParaRPr lang="en-US" dirty="0"/>
          </a:p>
        </p:txBody>
      </p:sp>
      <p:sp>
        <p:nvSpPr>
          <p:cNvPr id="3" name="Content Placeholder 2"/>
          <p:cNvSpPr>
            <a:spLocks noGrp="1"/>
          </p:cNvSpPr>
          <p:nvPr>
            <p:ph idx="1"/>
          </p:nvPr>
        </p:nvSpPr>
        <p:spPr/>
        <p:txBody>
          <a:bodyPr/>
          <a:lstStyle/>
          <a:p>
            <a:r>
              <a:rPr lang="en-US" dirty="0"/>
              <a:t>Of Hurston's four novels and more than 50 published short stories, plays, and essays, she is best known for her 1937 novel </a:t>
            </a:r>
            <a:r>
              <a:rPr lang="en-US" i="1" dirty="0">
                <a:hlinkClick r:id="rId2" tooltip="Their Eyes Were Watching God"/>
              </a:rPr>
              <a:t>Their Eyes Were Watching God</a:t>
            </a:r>
            <a:r>
              <a:rPr lang="en-US" dirty="0"/>
              <a:t>.</a:t>
            </a:r>
          </a:p>
        </p:txBody>
      </p:sp>
      <p:pic>
        <p:nvPicPr>
          <p:cNvPr id="4" name="Picture 3"/>
          <p:cNvPicPr>
            <a:picLocks noChangeAspect="1"/>
          </p:cNvPicPr>
          <p:nvPr/>
        </p:nvPicPr>
        <p:blipFill>
          <a:blip r:embed="rId3"/>
          <a:stretch>
            <a:fillRect/>
          </a:stretch>
        </p:blipFill>
        <p:spPr>
          <a:xfrm>
            <a:off x="0" y="3301773"/>
            <a:ext cx="2514600" cy="3476625"/>
          </a:xfrm>
          <a:prstGeom prst="rect">
            <a:avLst/>
          </a:prstGeom>
        </p:spPr>
      </p:pic>
      <p:pic>
        <p:nvPicPr>
          <p:cNvPr id="5" name="Picture 4"/>
          <p:cNvPicPr>
            <a:picLocks noChangeAspect="1"/>
          </p:cNvPicPr>
          <p:nvPr/>
        </p:nvPicPr>
        <p:blipFill>
          <a:blip r:embed="rId4"/>
          <a:stretch>
            <a:fillRect/>
          </a:stretch>
        </p:blipFill>
        <p:spPr>
          <a:xfrm>
            <a:off x="9629775" y="3190875"/>
            <a:ext cx="2562225" cy="3667125"/>
          </a:xfrm>
          <a:prstGeom prst="rect">
            <a:avLst/>
          </a:prstGeom>
        </p:spPr>
      </p:pic>
      <p:sp>
        <p:nvSpPr>
          <p:cNvPr id="6" name="TextBox 5"/>
          <p:cNvSpPr txBox="1"/>
          <p:nvPr/>
        </p:nvSpPr>
        <p:spPr>
          <a:xfrm>
            <a:off x="7271657" y="3466011"/>
            <a:ext cx="2246812" cy="2585323"/>
          </a:xfrm>
          <a:prstGeom prst="rect">
            <a:avLst/>
          </a:prstGeom>
          <a:noFill/>
        </p:spPr>
        <p:txBody>
          <a:bodyPr wrap="square" rtlCol="0">
            <a:spAutoFit/>
          </a:bodyPr>
          <a:lstStyle/>
          <a:p>
            <a:r>
              <a:rPr lang="en-US"/>
              <a:t>Set in central and southern Florida in the early 20th century, the novel was initially poorly received for its rejection of racial uplift literary prescriptions</a:t>
            </a:r>
            <a:endParaRPr lang="en-US" dirty="0"/>
          </a:p>
        </p:txBody>
      </p:sp>
    </p:spTree>
    <p:extLst>
      <p:ext uri="{BB962C8B-B14F-4D97-AF65-F5344CB8AC3E}">
        <p14:creationId xmlns:p14="http://schemas.microsoft.com/office/powerpoint/2010/main" val="40522322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438400" y="1825625"/>
            <a:ext cx="8915400" cy="4351338"/>
          </a:xfrm>
        </p:spPr>
        <p:txBody>
          <a:bodyPr/>
          <a:lstStyle/>
          <a:p>
            <a:r>
              <a:rPr lang="en-US" dirty="0"/>
              <a:t>Johnson established his reputation as a writer, and was known during the </a:t>
            </a:r>
            <a:r>
              <a:rPr lang="en-US" dirty="0">
                <a:hlinkClick r:id="rId2" tooltip="Harlem Renaissance"/>
              </a:rPr>
              <a:t>Harlem Renaissance</a:t>
            </a:r>
            <a:r>
              <a:rPr lang="en-US" dirty="0"/>
              <a:t> for his poems, novels, and anthologies collecting both poems </a:t>
            </a:r>
            <a:r>
              <a:rPr lang="en-US" dirty="0" smtClean="0"/>
              <a:t>and </a:t>
            </a:r>
            <a:r>
              <a:rPr lang="en-US" dirty="0" smtClean="0">
                <a:hlinkClick r:id="rId3" tooltip="Spirituals"/>
              </a:rPr>
              <a:t>spirituals</a:t>
            </a:r>
            <a:r>
              <a:rPr lang="en-US" dirty="0"/>
              <a:t> of black culture.</a:t>
            </a:r>
          </a:p>
        </p:txBody>
      </p:sp>
      <p:pic>
        <p:nvPicPr>
          <p:cNvPr id="4" name="Picture 3"/>
          <p:cNvPicPr>
            <a:picLocks noChangeAspect="1"/>
          </p:cNvPicPr>
          <p:nvPr/>
        </p:nvPicPr>
        <p:blipFill>
          <a:blip r:embed="rId4"/>
          <a:stretch>
            <a:fillRect/>
          </a:stretch>
        </p:blipFill>
        <p:spPr>
          <a:xfrm>
            <a:off x="0" y="-19050"/>
            <a:ext cx="2438400" cy="3419475"/>
          </a:xfrm>
          <a:prstGeom prst="rect">
            <a:avLst/>
          </a:prstGeom>
        </p:spPr>
      </p:pic>
      <p:pic>
        <p:nvPicPr>
          <p:cNvPr id="5" name="Picture 4"/>
          <p:cNvPicPr>
            <a:picLocks noChangeAspect="1"/>
          </p:cNvPicPr>
          <p:nvPr/>
        </p:nvPicPr>
        <p:blipFill>
          <a:blip r:embed="rId5"/>
          <a:stretch>
            <a:fillRect/>
          </a:stretch>
        </p:blipFill>
        <p:spPr>
          <a:xfrm>
            <a:off x="76199" y="3411537"/>
            <a:ext cx="12052263" cy="437652"/>
          </a:xfrm>
          <a:prstGeom prst="rect">
            <a:avLst/>
          </a:prstGeom>
        </p:spPr>
      </p:pic>
      <p:pic>
        <p:nvPicPr>
          <p:cNvPr id="6" name="Picture 5"/>
          <p:cNvPicPr>
            <a:picLocks noChangeAspect="1"/>
          </p:cNvPicPr>
          <p:nvPr/>
        </p:nvPicPr>
        <p:blipFill>
          <a:blip r:embed="rId6"/>
          <a:stretch>
            <a:fillRect/>
          </a:stretch>
        </p:blipFill>
        <p:spPr>
          <a:xfrm>
            <a:off x="0" y="3784600"/>
            <a:ext cx="1888179" cy="3073400"/>
          </a:xfrm>
          <a:prstGeom prst="rect">
            <a:avLst/>
          </a:prstGeom>
        </p:spPr>
      </p:pic>
    </p:spTree>
    <p:extLst>
      <p:ext uri="{BB962C8B-B14F-4D97-AF65-F5344CB8AC3E}">
        <p14:creationId xmlns:p14="http://schemas.microsoft.com/office/powerpoint/2010/main" val="6084048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4902926" cy="6946769"/>
          </a:xfrm>
          <a:prstGeom prst="rect">
            <a:avLst/>
          </a:prstGeom>
        </p:spPr>
      </p:pic>
      <p:pic>
        <p:nvPicPr>
          <p:cNvPr id="16386" name="Picture 2" descr="Image result for the great migration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2925" y="0"/>
            <a:ext cx="7309319" cy="670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4595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8995954" cy="6864770"/>
          </a:xfrm>
          <a:prstGeom prst="rect">
            <a:avLst/>
          </a:prstGeom>
        </p:spPr>
      </p:pic>
      <p:sp>
        <p:nvSpPr>
          <p:cNvPr id="5" name="TextBox 4"/>
          <p:cNvSpPr txBox="1"/>
          <p:nvPr/>
        </p:nvSpPr>
        <p:spPr>
          <a:xfrm>
            <a:off x="9344297" y="130629"/>
            <a:ext cx="2699657" cy="4801314"/>
          </a:xfrm>
          <a:prstGeom prst="rect">
            <a:avLst/>
          </a:prstGeom>
          <a:noFill/>
        </p:spPr>
        <p:txBody>
          <a:bodyPr wrap="square" rtlCol="0">
            <a:spAutoFit/>
          </a:bodyPr>
          <a:lstStyle/>
          <a:p>
            <a:r>
              <a:rPr lang="en-US" dirty="0" smtClean="0"/>
              <a:t>For an awesome guide to sum up everything on this unit, go here</a:t>
            </a:r>
          </a:p>
          <a:p>
            <a:r>
              <a:rPr lang="en-US" dirty="0">
                <a:hlinkClick r:id="rId3"/>
              </a:rPr>
              <a:t>https://www.google.com/url?sa=t&amp;rct=j&amp;q=&amp;esrc=s&amp;source=web&amp;cd=1&amp;cad=rja&amp;uact=8&amp;ved=0ahUKEwiqqLChxefPAhXG1R4KHUfFA2AQFggbMAA&amp;url=http%3A%2F%2Fwww.mrwilliamsworld.com%2Fwp-content%2Fuploads%2F2012%2F12%2FChapter-10-Roaring-20s.pdf&amp;usg=AFQjCNHc1sl1DoKei0h0hDuPaManWj5KYg</a:t>
            </a:r>
            <a:endParaRPr lang="en-US" dirty="0"/>
          </a:p>
        </p:txBody>
      </p:sp>
    </p:spTree>
    <p:extLst>
      <p:ext uri="{BB962C8B-B14F-4D97-AF65-F5344CB8AC3E}">
        <p14:creationId xmlns:p14="http://schemas.microsoft.com/office/powerpoint/2010/main" val="34824060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descr="Image result for roaring 20s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86005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roaring 20s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0050" y="1164568"/>
            <a:ext cx="6331950" cy="4466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44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Image result for roaring 20s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73" y="0"/>
            <a:ext cx="12192000" cy="6134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980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en-US" altLang="en-US" smtClean="0"/>
              <a:t>Sacco and Vanzetti</a:t>
            </a:r>
          </a:p>
        </p:txBody>
      </p:sp>
      <p:sp>
        <p:nvSpPr>
          <p:cNvPr id="139267" name="Rectangle 3"/>
          <p:cNvSpPr>
            <a:spLocks noGrp="1" noChangeArrowheads="1"/>
          </p:cNvSpPr>
          <p:nvPr>
            <p:ph type="body" idx="1"/>
          </p:nvPr>
        </p:nvSpPr>
        <p:spPr>
          <a:xfrm>
            <a:off x="1981200" y="1600201"/>
            <a:ext cx="5029200" cy="4525963"/>
          </a:xfrm>
        </p:spPr>
        <p:txBody>
          <a:bodyPr/>
          <a:lstStyle/>
          <a:p>
            <a:pPr eaLnBrk="1" hangingPunct="1"/>
            <a:r>
              <a:rPr lang="en-US" altLang="en-US" dirty="0"/>
              <a:t>Sacco and Vanzetti were Italian immigrants charged with murdering a guard and robbing a shoe factory. </a:t>
            </a:r>
          </a:p>
          <a:p>
            <a:pPr eaLnBrk="1" hangingPunct="1"/>
            <a:r>
              <a:rPr lang="en-US" altLang="en-US" dirty="0"/>
              <a:t>Convicted on circumstantial evidence, many believed they had been framed for the crime because of their anarchist and pro-union activities. </a:t>
            </a:r>
            <a:endParaRPr lang="en-US" altLang="en-US" dirty="0" smtClean="0"/>
          </a:p>
          <a:p>
            <a:pPr eaLnBrk="1" hangingPunct="1"/>
            <a:r>
              <a:rPr lang="en-US" altLang="en-US" dirty="0" smtClean="0"/>
              <a:t>Italian Immigrants </a:t>
            </a:r>
            <a:endParaRPr lang="en-US" altLang="en-US" dirty="0"/>
          </a:p>
        </p:txBody>
      </p:sp>
      <p:pic>
        <p:nvPicPr>
          <p:cNvPr id="139268" name="Picture 4" descr="sacco%20vanzet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1" y="2057401"/>
            <a:ext cx="3400425"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12622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Image result for roaring 20s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13483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roaring 20s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5908044" cy="7019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3026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descr="Image result for roaring 20s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4824054" cy="694073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roaring 20s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4054" y="0"/>
            <a:ext cx="6061660" cy="687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75275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317172" y="2723469"/>
            <a:ext cx="10515600" cy="4351338"/>
          </a:xfrm>
        </p:spPr>
        <p:txBody>
          <a:bodyPr/>
          <a:lstStyle/>
          <a:p>
            <a:endParaRPr lang="en-US"/>
          </a:p>
        </p:txBody>
      </p:sp>
      <p:pic>
        <p:nvPicPr>
          <p:cNvPr id="9218" name="Picture 2" descr="Image result for roaring 20s political carto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6354664" cy="691147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roaring 20s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4664" y="-43543"/>
            <a:ext cx="5974290" cy="679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91156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descr="Image result for roaring 20s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11932" cy="6826052"/>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roaring 20s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0"/>
            <a:ext cx="7010400" cy="600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56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1930’</a:t>
            </a:r>
            <a:r>
              <a:rPr lang="en-US" sz="2800" dirty="0"/>
              <a:t>s</a:t>
            </a:r>
            <a:r>
              <a:rPr lang="en-US" dirty="0" smtClean="0"/>
              <a:t/>
            </a:r>
            <a:br>
              <a:rPr lang="en-US" dirty="0" smtClean="0"/>
            </a:br>
            <a:r>
              <a:rPr lang="en-US" dirty="0" smtClean="0"/>
              <a:t>Great Depression</a:t>
            </a:r>
            <a:endParaRPr lang="en-US" dirty="0"/>
          </a:p>
        </p:txBody>
      </p:sp>
    </p:spTree>
    <p:extLst>
      <p:ext uri="{BB962C8B-B14F-4D97-AF65-F5344CB8AC3E}">
        <p14:creationId xmlns:p14="http://schemas.microsoft.com/office/powerpoint/2010/main" val="342537852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5" name="Picture 4"/>
          <p:cNvPicPr>
            <a:picLocks noChangeAspect="1"/>
          </p:cNvPicPr>
          <p:nvPr/>
        </p:nvPicPr>
        <p:blipFill>
          <a:blip r:embed="rId2"/>
          <a:stretch>
            <a:fillRect/>
          </a:stretch>
        </p:blipFill>
        <p:spPr>
          <a:xfrm>
            <a:off x="0" y="0"/>
            <a:ext cx="8516389" cy="6858000"/>
          </a:xfrm>
          <a:prstGeom prst="rect">
            <a:avLst/>
          </a:prstGeom>
        </p:spPr>
      </p:pic>
      <p:pic>
        <p:nvPicPr>
          <p:cNvPr id="2050" name="Picture 2" descr="Image result for 20th amend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87831" y="4830655"/>
            <a:ext cx="3604169" cy="2027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5683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5524500" cy="6858000"/>
          </a:xfrm>
          <a:prstGeom prst="rect">
            <a:avLst/>
          </a:prstGeom>
        </p:spPr>
      </p:pic>
      <p:pic>
        <p:nvPicPr>
          <p:cNvPr id="5" name="Picture 4"/>
          <p:cNvPicPr>
            <a:picLocks noChangeAspect="1"/>
          </p:cNvPicPr>
          <p:nvPr/>
        </p:nvPicPr>
        <p:blipFill>
          <a:blip r:embed="rId3"/>
          <a:stretch>
            <a:fillRect/>
          </a:stretch>
        </p:blipFill>
        <p:spPr>
          <a:xfrm>
            <a:off x="5393916" y="0"/>
            <a:ext cx="5378587" cy="6820505"/>
          </a:xfrm>
          <a:prstGeom prst="rect">
            <a:avLst/>
          </a:prstGeom>
        </p:spPr>
      </p:pic>
      <p:sp>
        <p:nvSpPr>
          <p:cNvPr id="6" name="TextBox 5"/>
          <p:cNvSpPr txBox="1"/>
          <p:nvPr/>
        </p:nvSpPr>
        <p:spPr>
          <a:xfrm>
            <a:off x="10903131" y="191589"/>
            <a:ext cx="1097280" cy="1477328"/>
          </a:xfrm>
          <a:prstGeom prst="rect">
            <a:avLst/>
          </a:prstGeom>
          <a:noFill/>
        </p:spPr>
        <p:txBody>
          <a:bodyPr wrap="square" rtlCol="0">
            <a:spAutoFit/>
          </a:bodyPr>
          <a:lstStyle/>
          <a:p>
            <a:r>
              <a:rPr lang="en-US" dirty="0" smtClean="0"/>
              <a:t>Ranked below average as a president</a:t>
            </a:r>
            <a:endParaRPr lang="en-US" dirty="0"/>
          </a:p>
        </p:txBody>
      </p:sp>
    </p:spTree>
    <p:extLst>
      <p:ext uri="{BB962C8B-B14F-4D97-AF65-F5344CB8AC3E}">
        <p14:creationId xmlns:p14="http://schemas.microsoft.com/office/powerpoint/2010/main" val="139175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eaLnBrk="1" hangingPunct="1"/>
            <a:r>
              <a:rPr lang="en-US" altLang="en-US" smtClean="0"/>
              <a:t>Buying on Margin</a:t>
            </a:r>
          </a:p>
        </p:txBody>
      </p:sp>
      <p:sp>
        <p:nvSpPr>
          <p:cNvPr id="164867" name="Rectangle 3"/>
          <p:cNvSpPr>
            <a:spLocks noGrp="1" noChangeArrowheads="1"/>
          </p:cNvSpPr>
          <p:nvPr>
            <p:ph type="body" idx="1"/>
          </p:nvPr>
        </p:nvSpPr>
        <p:spPr>
          <a:xfrm>
            <a:off x="1752600" y="1524001"/>
            <a:ext cx="6172200" cy="4602163"/>
          </a:xfrm>
        </p:spPr>
        <p:txBody>
          <a:bodyPr/>
          <a:lstStyle/>
          <a:p>
            <a:pPr eaLnBrk="1" hangingPunct="1">
              <a:lnSpc>
                <a:spcPct val="90000"/>
              </a:lnSpc>
            </a:pPr>
            <a:r>
              <a:rPr lang="en-US" altLang="en-US" smtClean="0"/>
              <a:t>In the 1920’s, many middle class people felt that they could make a fortune from the stock market. Many bought stocks on credit (margin). They would barrow cash from a broker. </a:t>
            </a:r>
          </a:p>
        </p:txBody>
      </p:sp>
      <p:pic>
        <p:nvPicPr>
          <p:cNvPr id="164868" name="Picture 2" descr="C:\Users\middldo\Desktop\imagesCA3IQO0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0" y="2667000"/>
            <a:ext cx="2819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50305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eaLnBrk="1" hangingPunct="1"/>
            <a:r>
              <a:rPr lang="en-US" altLang="en-US" smtClean="0"/>
              <a:t>Causes of Great Depression</a:t>
            </a:r>
          </a:p>
        </p:txBody>
      </p:sp>
      <p:sp>
        <p:nvSpPr>
          <p:cNvPr id="165891" name="Rectangle 3"/>
          <p:cNvSpPr>
            <a:spLocks noGrp="1" noChangeArrowheads="1"/>
          </p:cNvSpPr>
          <p:nvPr>
            <p:ph type="body" idx="1"/>
          </p:nvPr>
        </p:nvSpPr>
        <p:spPr>
          <a:xfrm>
            <a:off x="1981200" y="1600201"/>
            <a:ext cx="5105400" cy="4525963"/>
          </a:xfrm>
        </p:spPr>
        <p:txBody>
          <a:bodyPr/>
          <a:lstStyle/>
          <a:p>
            <a:pPr eaLnBrk="1" hangingPunct="1"/>
            <a:r>
              <a:rPr lang="en-US" altLang="en-US" dirty="0" smtClean="0"/>
              <a:t>Much debt, stock prices spiraling up, over-production and under-consuming, the stock market crashed. Germany's default on reparations caused European bank failures, which spread to the U.S. </a:t>
            </a:r>
          </a:p>
        </p:txBody>
      </p:sp>
      <p:pic>
        <p:nvPicPr>
          <p:cNvPr id="165892" name="Picture 4" descr="great_depression_photo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9057" y="1828800"/>
            <a:ext cx="334335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861144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3"/>
          <p:cNvSpPr>
            <a:spLocks noGrp="1" noChangeArrowheads="1"/>
          </p:cNvSpPr>
          <p:nvPr>
            <p:ph type="body" idx="1"/>
          </p:nvPr>
        </p:nvSpPr>
        <p:spPr>
          <a:xfrm>
            <a:off x="1752600" y="1371600"/>
            <a:ext cx="8534400" cy="5029200"/>
          </a:xfrm>
        </p:spPr>
        <p:txBody>
          <a:bodyPr/>
          <a:lstStyle/>
          <a:p>
            <a:pPr eaLnBrk="1" hangingPunct="1">
              <a:lnSpc>
                <a:spcPct val="90000"/>
              </a:lnSpc>
              <a:defRPr/>
            </a:pPr>
            <a:r>
              <a:rPr lang="en-US" altLang="en-US" dirty="0" smtClean="0"/>
              <a:t>During the 1920’s companies wanted to lure consumers to purchase goods. So they came up with easy credit. The Installment Plan as it was called, enabled 		          people to buy goods over an extended period, without having to put down much money at the time of the                                                      </a:t>
            </a:r>
          </a:p>
          <a:p>
            <a:pPr marL="0" indent="0">
              <a:buNone/>
              <a:defRPr/>
            </a:pPr>
            <a:r>
              <a:rPr lang="en-US" altLang="en-US" dirty="0"/>
              <a:t> </a:t>
            </a:r>
            <a:r>
              <a:rPr lang="en-US" altLang="en-US" dirty="0" smtClean="0"/>
              <a:t>  purchase.</a:t>
            </a:r>
          </a:p>
          <a:p>
            <a:pPr marL="0" indent="0">
              <a:buNone/>
              <a:defRPr/>
            </a:pPr>
            <a:r>
              <a:rPr lang="en-US" altLang="en-US" dirty="0" smtClean="0"/>
              <a:t>   </a:t>
            </a:r>
          </a:p>
        </p:txBody>
      </p:sp>
      <p:sp>
        <p:nvSpPr>
          <p:cNvPr id="166915" name="Title 1"/>
          <p:cNvSpPr>
            <a:spLocks noGrp="1"/>
          </p:cNvSpPr>
          <p:nvPr>
            <p:ph type="title"/>
          </p:nvPr>
        </p:nvSpPr>
        <p:spPr/>
        <p:txBody>
          <a:bodyPr/>
          <a:lstStyle/>
          <a:p>
            <a:r>
              <a:rPr lang="en-US" altLang="en-US" smtClean="0"/>
              <a:t>Installment Plan</a:t>
            </a:r>
          </a:p>
        </p:txBody>
      </p:sp>
      <p:pic>
        <p:nvPicPr>
          <p:cNvPr id="166916" name="Picture 6" descr="http://www.antiquehomestyle.com/inside/kitchen/1920s/gallery/page11.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68871" y="3319014"/>
            <a:ext cx="1999129" cy="352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2771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WWI</a:t>
            </a:r>
            <a:endParaRPr lang="en-US" dirty="0"/>
          </a:p>
        </p:txBody>
      </p:sp>
      <p:pic>
        <p:nvPicPr>
          <p:cNvPr id="4" name="Picture 3"/>
          <p:cNvPicPr>
            <a:picLocks noChangeAspect="1"/>
          </p:cNvPicPr>
          <p:nvPr/>
        </p:nvPicPr>
        <p:blipFill>
          <a:blip r:embed="rId2"/>
          <a:stretch>
            <a:fillRect/>
          </a:stretch>
        </p:blipFill>
        <p:spPr>
          <a:xfrm>
            <a:off x="628650" y="1690688"/>
            <a:ext cx="3009900" cy="552450"/>
          </a:xfrm>
          <a:prstGeom prst="rect">
            <a:avLst/>
          </a:prstGeom>
        </p:spPr>
      </p:pic>
      <p:pic>
        <p:nvPicPr>
          <p:cNvPr id="5" name="Picture 4"/>
          <p:cNvPicPr>
            <a:picLocks noChangeAspect="1"/>
          </p:cNvPicPr>
          <p:nvPr/>
        </p:nvPicPr>
        <p:blipFill>
          <a:blip r:embed="rId3"/>
          <a:stretch>
            <a:fillRect/>
          </a:stretch>
        </p:blipFill>
        <p:spPr>
          <a:xfrm>
            <a:off x="1490662" y="1443038"/>
            <a:ext cx="1285875" cy="247650"/>
          </a:xfrm>
          <a:prstGeom prst="rect">
            <a:avLst/>
          </a:prstGeom>
        </p:spPr>
      </p:pic>
      <p:pic>
        <p:nvPicPr>
          <p:cNvPr id="6" name="Picture 5"/>
          <p:cNvPicPr>
            <a:picLocks noChangeAspect="1"/>
          </p:cNvPicPr>
          <p:nvPr/>
        </p:nvPicPr>
        <p:blipFill>
          <a:blip r:embed="rId4"/>
          <a:stretch>
            <a:fillRect/>
          </a:stretch>
        </p:blipFill>
        <p:spPr>
          <a:xfrm>
            <a:off x="0" y="3866607"/>
            <a:ext cx="8654172" cy="2991394"/>
          </a:xfrm>
          <a:prstGeom prst="rect">
            <a:avLst/>
          </a:prstGeom>
        </p:spPr>
      </p:pic>
      <p:pic>
        <p:nvPicPr>
          <p:cNvPr id="7" name="Picture 6"/>
          <p:cNvPicPr>
            <a:picLocks noChangeAspect="1"/>
          </p:cNvPicPr>
          <p:nvPr/>
        </p:nvPicPr>
        <p:blipFill>
          <a:blip r:embed="rId5"/>
          <a:stretch>
            <a:fillRect/>
          </a:stretch>
        </p:blipFill>
        <p:spPr>
          <a:xfrm>
            <a:off x="168320" y="2864710"/>
            <a:ext cx="8252869" cy="823914"/>
          </a:xfrm>
          <a:prstGeom prst="rect">
            <a:avLst/>
          </a:prstGeom>
        </p:spPr>
      </p:pic>
      <p:pic>
        <p:nvPicPr>
          <p:cNvPr id="5122" name="Picture 2" descr="Image result for four power treat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72386" y="1"/>
            <a:ext cx="3819613" cy="2864710"/>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nvSpPr>
        <p:spPr>
          <a:xfrm>
            <a:off x="3701143" y="1541417"/>
            <a:ext cx="4615543" cy="5747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7"/>
          <a:stretch>
            <a:fillRect/>
          </a:stretch>
        </p:blipFill>
        <p:spPr>
          <a:xfrm>
            <a:off x="307536" y="269015"/>
            <a:ext cx="4019550" cy="323850"/>
          </a:xfrm>
          <a:prstGeom prst="rect">
            <a:avLst/>
          </a:prstGeom>
        </p:spPr>
      </p:pic>
    </p:spTree>
    <p:extLst>
      <p:ext uri="{BB962C8B-B14F-4D97-AF65-F5344CB8AC3E}">
        <p14:creationId xmlns:p14="http://schemas.microsoft.com/office/powerpoint/2010/main" val="3048086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r>
              <a:rPr lang="en-US" altLang="en-US" smtClean="0"/>
              <a:t>President Franklin D. Roosevelt</a:t>
            </a:r>
          </a:p>
        </p:txBody>
      </p:sp>
      <p:sp>
        <p:nvSpPr>
          <p:cNvPr id="167939" name="Rectangle 3"/>
          <p:cNvSpPr>
            <a:spLocks noGrp="1" noChangeArrowheads="1"/>
          </p:cNvSpPr>
          <p:nvPr>
            <p:ph type="body" idx="1"/>
          </p:nvPr>
        </p:nvSpPr>
        <p:spPr>
          <a:xfrm>
            <a:off x="1828800" y="1600200"/>
            <a:ext cx="8382000" cy="4572000"/>
          </a:xfrm>
        </p:spPr>
        <p:txBody>
          <a:bodyPr/>
          <a:lstStyle/>
          <a:p>
            <a:pPr eaLnBrk="1" hangingPunct="1"/>
            <a:r>
              <a:rPr lang="en-US" altLang="en-US" dirty="0"/>
              <a:t>Born into a wealthy New York family, FDR entered politics in 1910. In 1928 he was elected the democratic governor of New York. FDR suffered from polio and was paralyzed. In 1933 he ran </a:t>
            </a:r>
            <a:r>
              <a:rPr lang="en-US" altLang="en-US" dirty="0" smtClean="0"/>
              <a:t>for president </a:t>
            </a:r>
            <a:r>
              <a:rPr lang="en-US" altLang="en-US" dirty="0"/>
              <a:t>of the United </a:t>
            </a:r>
            <a:r>
              <a:rPr lang="en-US" altLang="en-US" dirty="0" smtClean="0"/>
              <a:t>States and won</a:t>
            </a:r>
            <a:r>
              <a:rPr lang="en-US" altLang="en-US" dirty="0"/>
              <a:t>. He went on to be elected three                more times leading the U.S. </a:t>
            </a:r>
            <a:r>
              <a:rPr lang="en-US" altLang="en-US" dirty="0" smtClean="0"/>
              <a:t>through </a:t>
            </a:r>
            <a:r>
              <a:rPr lang="en-US" altLang="en-US" dirty="0"/>
              <a:t>the Great Depression and World War II.</a:t>
            </a:r>
          </a:p>
        </p:txBody>
      </p:sp>
      <p:pic>
        <p:nvPicPr>
          <p:cNvPr id="167940" name="Picture 2" descr="C:\Users\middldo\Desktop\fdr-hat-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7920" y="3544389"/>
            <a:ext cx="2514080" cy="331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878689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eaLnBrk="1" hangingPunct="1"/>
            <a:r>
              <a:rPr lang="en-US" altLang="en-US" smtClean="0"/>
              <a:t>New Deal</a:t>
            </a:r>
          </a:p>
        </p:txBody>
      </p:sp>
      <p:sp>
        <p:nvSpPr>
          <p:cNvPr id="168963" name="Rectangle 3"/>
          <p:cNvSpPr>
            <a:spLocks noGrp="1" noChangeArrowheads="1"/>
          </p:cNvSpPr>
          <p:nvPr>
            <p:ph type="body" idx="1"/>
          </p:nvPr>
        </p:nvSpPr>
        <p:spPr>
          <a:xfrm>
            <a:off x="1905000" y="1600200"/>
            <a:ext cx="8458200" cy="5029200"/>
          </a:xfrm>
        </p:spPr>
        <p:txBody>
          <a:bodyPr/>
          <a:lstStyle/>
          <a:p>
            <a:pPr eaLnBrk="1" hangingPunct="1"/>
            <a:r>
              <a:rPr lang="en-US" altLang="en-US" smtClean="0"/>
              <a:t>President Franklin D. Roosevelt’s program to alleviate the problems of the Great Depression, focusing on relief for the needy, economic recovery, and financial reform.</a:t>
            </a:r>
          </a:p>
        </p:txBody>
      </p:sp>
      <p:pic>
        <p:nvPicPr>
          <p:cNvPr id="168964" name="Picture 2" descr="C:\Users\middldo\Desktop\0312_FDR_pin-288x28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0138" y="3657600"/>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770510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eaLnBrk="1" hangingPunct="1"/>
            <a:r>
              <a:rPr lang="en-US" altLang="en-US" smtClean="0"/>
              <a:t>Hundred Days</a:t>
            </a:r>
          </a:p>
        </p:txBody>
      </p:sp>
      <p:sp>
        <p:nvSpPr>
          <p:cNvPr id="169987" name="Rectangle 3"/>
          <p:cNvSpPr>
            <a:spLocks noGrp="1" noChangeArrowheads="1"/>
          </p:cNvSpPr>
          <p:nvPr>
            <p:ph type="body" idx="1"/>
          </p:nvPr>
        </p:nvSpPr>
        <p:spPr>
          <a:xfrm>
            <a:off x="1752600" y="1219201"/>
            <a:ext cx="8686800" cy="4906963"/>
          </a:xfrm>
        </p:spPr>
        <p:txBody>
          <a:bodyPr/>
          <a:lstStyle/>
          <a:p>
            <a:pPr eaLnBrk="1" hangingPunct="1">
              <a:lnSpc>
                <a:spcPct val="90000"/>
              </a:lnSpc>
            </a:pPr>
            <a:r>
              <a:rPr lang="en-US" altLang="en-US" dirty="0" smtClean="0"/>
              <a:t>Upon taking office, FDR &amp; the federal government launched into a period of intense activity, known as the “Hundred Days”. Lasting from March 9 to June 16, 1933 it was during this period that Congress passed more than 15 major pieces of New Deal legislation. These laws                      expanded the federal   			                governments roll in the	nation’s economy.</a:t>
            </a:r>
          </a:p>
        </p:txBody>
      </p:sp>
      <p:pic>
        <p:nvPicPr>
          <p:cNvPr id="169988" name="Picture 2" descr="C:\Users\middldo\Desktop\imagesCA3IRKO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1" y="3913189"/>
            <a:ext cx="3095625" cy="294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Image result for Hundred Days Congr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13188"/>
            <a:ext cx="2277388" cy="2944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656946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eaLnBrk="1" hangingPunct="1"/>
            <a:r>
              <a:rPr lang="en-US" altLang="en-US" smtClean="0"/>
              <a:t>Bank Failures</a:t>
            </a:r>
          </a:p>
        </p:txBody>
      </p:sp>
      <p:sp>
        <p:nvSpPr>
          <p:cNvPr id="171011" name="Rectangle 3"/>
          <p:cNvSpPr>
            <a:spLocks noGrp="1" noChangeArrowheads="1"/>
          </p:cNvSpPr>
          <p:nvPr>
            <p:ph type="body" idx="1"/>
          </p:nvPr>
        </p:nvSpPr>
        <p:spPr>
          <a:xfrm>
            <a:off x="1752600" y="1371601"/>
            <a:ext cx="8686800" cy="4754563"/>
          </a:xfrm>
        </p:spPr>
        <p:txBody>
          <a:bodyPr/>
          <a:lstStyle/>
          <a:p>
            <a:pPr eaLnBrk="1" hangingPunct="1"/>
            <a:r>
              <a:rPr lang="en-US" altLang="en-US" smtClean="0"/>
              <a:t>During the first 10 months of 1930, 744 banks failed. In all, 9,000 banks failed during the decade of the 1930s. By 1933, depositors saw $140 billion disappear through bank failures. </a:t>
            </a:r>
          </a:p>
        </p:txBody>
      </p:sp>
      <p:pic>
        <p:nvPicPr>
          <p:cNvPr id="171012" name="Picture 5" descr="C:\Users\middldo\Desktop\imagesCAS9OYT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1271" y="2598494"/>
            <a:ext cx="5580529" cy="425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510680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3"/>
          <p:cNvSpPr>
            <a:spLocks noGrp="1" noChangeArrowheads="1"/>
          </p:cNvSpPr>
          <p:nvPr>
            <p:ph type="body" idx="1"/>
          </p:nvPr>
        </p:nvSpPr>
        <p:spPr>
          <a:xfrm>
            <a:off x="1752600" y="1371600"/>
            <a:ext cx="8686800" cy="5105400"/>
          </a:xfrm>
        </p:spPr>
        <p:txBody>
          <a:bodyPr/>
          <a:lstStyle/>
          <a:p>
            <a:pPr eaLnBrk="1" hangingPunct="1">
              <a:defRPr/>
            </a:pPr>
            <a:r>
              <a:rPr lang="en-US" altLang="en-US" dirty="0" smtClean="0"/>
              <a:t>On March 5, 1933, one day after taking office, FDR declared a bank holiday and closed all banks to prevent further withdrawals. Then he persuaded Congress to pass the Emergency Banking Relief Act which ordered the inspection of the nation’s banks. Those that were                           sound could reopen at once </a:t>
            </a:r>
          </a:p>
          <a:p>
            <a:pPr marL="0" indent="0">
              <a:buNone/>
              <a:defRPr/>
            </a:pPr>
            <a:r>
              <a:rPr lang="en-US" altLang="en-US" dirty="0"/>
              <a:t> </a:t>
            </a:r>
            <a:r>
              <a:rPr lang="en-US" altLang="en-US" dirty="0" smtClean="0"/>
              <a:t>  and those that were </a:t>
            </a:r>
          </a:p>
          <a:p>
            <a:pPr marL="0" indent="0">
              <a:buNone/>
              <a:defRPr/>
            </a:pPr>
            <a:r>
              <a:rPr lang="en-US" altLang="en-US" dirty="0"/>
              <a:t> </a:t>
            </a:r>
            <a:r>
              <a:rPr lang="en-US" altLang="en-US" dirty="0" smtClean="0"/>
              <a:t>insolvent-would remain closed.</a:t>
            </a:r>
          </a:p>
        </p:txBody>
      </p:sp>
      <p:sp>
        <p:nvSpPr>
          <p:cNvPr id="172035" name="Title 1"/>
          <p:cNvSpPr>
            <a:spLocks noGrp="1"/>
          </p:cNvSpPr>
          <p:nvPr>
            <p:ph type="title"/>
          </p:nvPr>
        </p:nvSpPr>
        <p:spPr/>
        <p:txBody>
          <a:bodyPr/>
          <a:lstStyle/>
          <a:p>
            <a:r>
              <a:rPr lang="en-US" altLang="en-US" smtClean="0"/>
              <a:t>Bank Holiday</a:t>
            </a:r>
          </a:p>
        </p:txBody>
      </p:sp>
      <p:pic>
        <p:nvPicPr>
          <p:cNvPr id="172036" name="Picture 2" descr="C:\Users\middldo\Desktop\imagesCAJP4L3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9350" y="4572000"/>
            <a:ext cx="30543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661698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pPr eaLnBrk="1" hangingPunct="1"/>
            <a:r>
              <a:rPr lang="en-US" altLang="en-US" smtClean="0"/>
              <a:t>New Deal Agencies</a:t>
            </a:r>
          </a:p>
        </p:txBody>
      </p:sp>
      <p:sp>
        <p:nvSpPr>
          <p:cNvPr id="173059" name="Rectangle 3"/>
          <p:cNvSpPr>
            <a:spLocks noGrp="1" noChangeArrowheads="1"/>
          </p:cNvSpPr>
          <p:nvPr>
            <p:ph type="body" idx="1"/>
          </p:nvPr>
        </p:nvSpPr>
        <p:spPr>
          <a:xfrm>
            <a:off x="1752600" y="1600200"/>
            <a:ext cx="8458200" cy="4038600"/>
          </a:xfrm>
        </p:spPr>
        <p:txBody>
          <a:bodyPr/>
          <a:lstStyle/>
          <a:p>
            <a:pPr eaLnBrk="1" hangingPunct="1"/>
            <a:r>
              <a:rPr lang="en-US" altLang="en-US"/>
              <a:t>Federal Deposit Insurance Corporation (FDIC)</a:t>
            </a:r>
          </a:p>
          <a:p>
            <a:pPr eaLnBrk="1" hangingPunct="1"/>
            <a:r>
              <a:rPr lang="en-US" altLang="en-US"/>
              <a:t>Securities and Exchange Commission (SEC)</a:t>
            </a:r>
          </a:p>
          <a:p>
            <a:pPr eaLnBrk="1" hangingPunct="1"/>
            <a:r>
              <a:rPr lang="en-US" altLang="en-US"/>
              <a:t>Works Progress Administration (WPA)</a:t>
            </a:r>
          </a:p>
          <a:p>
            <a:pPr eaLnBrk="1" hangingPunct="1"/>
            <a:r>
              <a:rPr lang="en-US" altLang="en-US"/>
              <a:t>Public Works Administration (PWA)</a:t>
            </a:r>
          </a:p>
          <a:p>
            <a:pPr eaLnBrk="1" hangingPunct="1"/>
            <a:r>
              <a:rPr lang="en-US" altLang="en-US"/>
              <a:t>Civilian Conservation Corps (CCC)</a:t>
            </a:r>
          </a:p>
          <a:p>
            <a:pPr eaLnBrk="1" hangingPunct="1"/>
            <a:r>
              <a:rPr lang="en-US" altLang="en-US"/>
              <a:t>Agricultural Adjustment Act (AAA)</a:t>
            </a:r>
          </a:p>
          <a:p>
            <a:pPr eaLnBrk="1" hangingPunct="1"/>
            <a:r>
              <a:rPr lang="en-US" altLang="en-US"/>
              <a:t>Tennessee Valley Authority (TVA)</a:t>
            </a:r>
          </a:p>
          <a:p>
            <a:pPr eaLnBrk="1" hangingPunct="1"/>
            <a:endParaRPr lang="en-US" altLang="en-US"/>
          </a:p>
        </p:txBody>
      </p:sp>
      <p:pic>
        <p:nvPicPr>
          <p:cNvPr id="173060" name="Picture 4" descr="275px-Alphab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4314" y="3200400"/>
            <a:ext cx="283368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850877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3"/>
          <p:cNvSpPr>
            <a:spLocks noGrp="1" noChangeArrowheads="1"/>
          </p:cNvSpPr>
          <p:nvPr>
            <p:ph type="body" idx="1"/>
          </p:nvPr>
        </p:nvSpPr>
        <p:spPr>
          <a:xfrm>
            <a:off x="1905000" y="1600200"/>
            <a:ext cx="8458200" cy="5029200"/>
          </a:xfrm>
        </p:spPr>
        <p:txBody>
          <a:bodyPr/>
          <a:lstStyle/>
          <a:p>
            <a:pPr eaLnBrk="1" hangingPunct="1"/>
            <a:r>
              <a:rPr lang="en-US" altLang="en-US" smtClean="0"/>
              <a:t>A law enacted in 1935 to provide aid to retirees, the unemployed, people with disabilities, and dependent mother’s and children. </a:t>
            </a:r>
          </a:p>
        </p:txBody>
      </p:sp>
      <p:sp>
        <p:nvSpPr>
          <p:cNvPr id="174083" name="Title 1"/>
          <p:cNvSpPr>
            <a:spLocks noGrp="1"/>
          </p:cNvSpPr>
          <p:nvPr>
            <p:ph type="title"/>
          </p:nvPr>
        </p:nvSpPr>
        <p:spPr/>
        <p:txBody>
          <a:bodyPr/>
          <a:lstStyle/>
          <a:p>
            <a:r>
              <a:rPr lang="en-US" altLang="en-US" smtClean="0"/>
              <a:t>Social Security Act</a:t>
            </a:r>
          </a:p>
        </p:txBody>
      </p:sp>
      <p:pic>
        <p:nvPicPr>
          <p:cNvPr id="174084" name="Picture 2" descr="C:\Users\middldo\Desktop\social-security-card_thumb[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5175" y="4019550"/>
            <a:ext cx="48006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703973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3"/>
          <p:cNvSpPr>
            <a:spLocks noGrp="1" noChangeArrowheads="1"/>
          </p:cNvSpPr>
          <p:nvPr>
            <p:ph type="body" idx="1"/>
          </p:nvPr>
        </p:nvSpPr>
        <p:spPr>
          <a:xfrm>
            <a:off x="1752600" y="1524000"/>
            <a:ext cx="8610600" cy="5105400"/>
          </a:xfrm>
        </p:spPr>
        <p:txBody>
          <a:bodyPr/>
          <a:lstStyle/>
          <a:p>
            <a:pPr eaLnBrk="1" hangingPunct="1">
              <a:defRPr/>
            </a:pPr>
            <a:r>
              <a:rPr lang="en-US" altLang="en-US" dirty="0" smtClean="0"/>
              <a:t>President FDR wanted to boost confidence and enlighten Americans on the programs of the New Deal. He did this through a series of radio talks called the “fireside chats”. These talks made Americans feel </a:t>
            </a:r>
          </a:p>
          <a:p>
            <a:pPr marL="0" indent="0">
              <a:buNone/>
              <a:defRPr/>
            </a:pPr>
            <a:r>
              <a:rPr lang="en-US" altLang="en-US" dirty="0" smtClean="0"/>
              <a:t>  as if the president was </a:t>
            </a:r>
          </a:p>
          <a:p>
            <a:pPr marL="0" indent="0">
              <a:buNone/>
              <a:defRPr/>
            </a:pPr>
            <a:r>
              <a:rPr lang="en-US" altLang="en-US" dirty="0" smtClean="0"/>
              <a:t>  talking directly to them.</a:t>
            </a:r>
          </a:p>
          <a:p>
            <a:pPr marL="0" indent="0">
              <a:buNone/>
              <a:defRPr/>
            </a:pPr>
            <a:endParaRPr lang="en-US" altLang="en-US" dirty="0" smtClean="0"/>
          </a:p>
        </p:txBody>
      </p:sp>
      <p:sp>
        <p:nvSpPr>
          <p:cNvPr id="175107" name="Title 1"/>
          <p:cNvSpPr>
            <a:spLocks noGrp="1"/>
          </p:cNvSpPr>
          <p:nvPr>
            <p:ph type="title"/>
          </p:nvPr>
        </p:nvSpPr>
        <p:spPr/>
        <p:txBody>
          <a:bodyPr/>
          <a:lstStyle/>
          <a:p>
            <a:r>
              <a:rPr lang="en-US" altLang="en-US" smtClean="0"/>
              <a:t>Fireside Chats</a:t>
            </a:r>
          </a:p>
        </p:txBody>
      </p:sp>
      <p:pic>
        <p:nvPicPr>
          <p:cNvPr id="175108" name="Picture 2" descr="C:\Users\middldo\Desktop\family-radio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5475" y="3905250"/>
            <a:ext cx="36576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176429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1"/>
            <a:ext cx="8971466" cy="923109"/>
          </a:xfrm>
          <a:prstGeom prst="rect">
            <a:avLst/>
          </a:prstGeom>
        </p:spPr>
      </p:pic>
      <p:pic>
        <p:nvPicPr>
          <p:cNvPr id="8" name="Picture 7"/>
          <p:cNvPicPr>
            <a:picLocks noChangeAspect="1"/>
          </p:cNvPicPr>
          <p:nvPr/>
        </p:nvPicPr>
        <p:blipFill>
          <a:blip r:embed="rId3"/>
          <a:stretch>
            <a:fillRect/>
          </a:stretch>
        </p:blipFill>
        <p:spPr>
          <a:xfrm>
            <a:off x="0" y="1392553"/>
            <a:ext cx="8990866" cy="2134417"/>
          </a:xfrm>
          <a:prstGeom prst="rect">
            <a:avLst/>
          </a:prstGeom>
        </p:spPr>
      </p:pic>
      <p:pic>
        <p:nvPicPr>
          <p:cNvPr id="9" name="Picture 8"/>
          <p:cNvPicPr>
            <a:picLocks noChangeAspect="1"/>
          </p:cNvPicPr>
          <p:nvPr/>
        </p:nvPicPr>
        <p:blipFill>
          <a:blip r:embed="rId4"/>
          <a:stretch>
            <a:fillRect/>
          </a:stretch>
        </p:blipFill>
        <p:spPr>
          <a:xfrm>
            <a:off x="0" y="3771627"/>
            <a:ext cx="9045988" cy="2071823"/>
          </a:xfrm>
          <a:prstGeom prst="rect">
            <a:avLst/>
          </a:prstGeom>
        </p:spPr>
      </p:pic>
    </p:spTree>
    <p:extLst>
      <p:ext uri="{BB962C8B-B14F-4D97-AF65-F5344CB8AC3E}">
        <p14:creationId xmlns:p14="http://schemas.microsoft.com/office/powerpoint/2010/main" val="24090040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7907383" cy="6829104"/>
          </a:xfrm>
          <a:prstGeom prst="rect">
            <a:avLst/>
          </a:prstGeom>
        </p:spPr>
      </p:pic>
    </p:spTree>
    <p:extLst>
      <p:ext uri="{BB962C8B-B14F-4D97-AF65-F5344CB8AC3E}">
        <p14:creationId xmlns:p14="http://schemas.microsoft.com/office/powerpoint/2010/main" val="2524634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51224" y="60960"/>
            <a:ext cx="3971108" cy="6714309"/>
          </a:xfrm>
        </p:spPr>
        <p:txBody>
          <a:bodyPr/>
          <a:lstStyle/>
          <a:p>
            <a:r>
              <a:rPr lang="en-US" dirty="0"/>
              <a:t>Washington Naval </a:t>
            </a:r>
            <a:r>
              <a:rPr lang="en-US" dirty="0" smtClean="0"/>
              <a:t>Conference</a:t>
            </a:r>
          </a:p>
          <a:p>
            <a:endParaRPr lang="en-US" dirty="0"/>
          </a:p>
        </p:txBody>
      </p:sp>
      <p:pic>
        <p:nvPicPr>
          <p:cNvPr id="9218" name="Picture 2" descr="Image result for Washington Naval Conferenc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897521"/>
            <a:ext cx="5856860" cy="49604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5856860" y="801868"/>
            <a:ext cx="6330851" cy="5224463"/>
          </a:xfrm>
          <a:prstGeom prst="rect">
            <a:avLst/>
          </a:prstGeom>
        </p:spPr>
      </p:pic>
      <p:sp>
        <p:nvSpPr>
          <p:cNvPr id="5" name="TextBox 4"/>
          <p:cNvSpPr txBox="1"/>
          <p:nvPr/>
        </p:nvSpPr>
        <p:spPr>
          <a:xfrm>
            <a:off x="6322423" y="6200503"/>
            <a:ext cx="5268686" cy="646331"/>
          </a:xfrm>
          <a:prstGeom prst="rect">
            <a:avLst/>
          </a:prstGeom>
          <a:noFill/>
        </p:spPr>
        <p:txBody>
          <a:bodyPr wrap="square" rtlCol="0">
            <a:spAutoFit/>
          </a:bodyPr>
          <a:lstStyle/>
          <a:p>
            <a:r>
              <a:rPr lang="en-US" dirty="0" smtClean="0"/>
              <a:t>Japan does it reluctantly. Sees it as a way to slow down future Japanese aggression.</a:t>
            </a:r>
            <a:endParaRPr lang="en-US" dirty="0"/>
          </a:p>
        </p:txBody>
      </p:sp>
    </p:spTree>
    <p:extLst>
      <p:ext uri="{BB962C8B-B14F-4D97-AF65-F5344CB8AC3E}">
        <p14:creationId xmlns:p14="http://schemas.microsoft.com/office/powerpoint/2010/main" val="240788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hangingPunct="1"/>
            <a:r>
              <a:rPr lang="en-US" altLang="en-US" smtClean="0"/>
              <a:t>Bonus Army, 1932</a:t>
            </a:r>
          </a:p>
        </p:txBody>
      </p:sp>
      <p:sp>
        <p:nvSpPr>
          <p:cNvPr id="176131" name="Rectangle 3"/>
          <p:cNvSpPr>
            <a:spLocks noGrp="1" noChangeArrowheads="1"/>
          </p:cNvSpPr>
          <p:nvPr>
            <p:ph type="body" idx="1"/>
          </p:nvPr>
        </p:nvSpPr>
        <p:spPr>
          <a:xfrm>
            <a:off x="1752600" y="1371601"/>
            <a:ext cx="5562600" cy="4754563"/>
          </a:xfrm>
        </p:spPr>
        <p:txBody>
          <a:bodyPr/>
          <a:lstStyle/>
          <a:p>
            <a:pPr eaLnBrk="1" hangingPunct="1">
              <a:lnSpc>
                <a:spcPct val="90000"/>
              </a:lnSpc>
            </a:pPr>
            <a:r>
              <a:rPr lang="en-US" altLang="en-US" smtClean="0"/>
              <a:t>Facing the financial crisis of the Depression, WW I veterans asked Congress to pay their retirement bonuses early. Congress considered a bill, but it was not approved. Angry veterans marched on Washington, D.C., and Hoover called in the army. </a:t>
            </a:r>
          </a:p>
        </p:txBody>
      </p:sp>
      <p:pic>
        <p:nvPicPr>
          <p:cNvPr id="176132" name="Picture 4" descr="bonus_army_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4414" y="1524000"/>
            <a:ext cx="3303587"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327204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eaLnBrk="1" hangingPunct="1"/>
            <a:r>
              <a:rPr lang="en-US" altLang="en-US" smtClean="0"/>
              <a:t>Black Cabinet</a:t>
            </a:r>
          </a:p>
        </p:txBody>
      </p:sp>
      <p:sp>
        <p:nvSpPr>
          <p:cNvPr id="177155" name="Rectangle 3"/>
          <p:cNvSpPr>
            <a:spLocks noGrp="1" noChangeArrowheads="1"/>
          </p:cNvSpPr>
          <p:nvPr>
            <p:ph type="body" idx="1"/>
          </p:nvPr>
        </p:nvSpPr>
        <p:spPr>
          <a:xfrm>
            <a:off x="1981200" y="1600201"/>
            <a:ext cx="8534400" cy="4525963"/>
          </a:xfrm>
        </p:spPr>
        <p:txBody>
          <a:bodyPr/>
          <a:lstStyle/>
          <a:p>
            <a:pPr eaLnBrk="1" hangingPunct="1"/>
            <a:r>
              <a:rPr lang="en-US" altLang="en-US" smtClean="0"/>
              <a:t>Group of African-American leaders who served as unofficial advisers to President Franklin D. Roosevelt. </a:t>
            </a:r>
          </a:p>
        </p:txBody>
      </p:sp>
      <p:pic>
        <p:nvPicPr>
          <p:cNvPr id="177156" name="Picture 2" descr="C:\Users\middldo\Desktop\(Mary_McLeod_Bethune),__Mrs._Eleanor_Roosevelt_and_others_at_the_opening_of_Midway_Hall,_one_of_two_residence_halls_buil_-_NARA_-_53303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5064" y="3394076"/>
            <a:ext cx="4376737"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357793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7142" y="365125"/>
            <a:ext cx="9176657" cy="1325563"/>
          </a:xfrm>
        </p:spPr>
        <p:txBody>
          <a:bodyPr/>
          <a:lstStyle/>
          <a:p>
            <a:r>
              <a:rPr lang="en-US" dirty="0"/>
              <a:t>Frances Perkins</a:t>
            </a:r>
          </a:p>
        </p:txBody>
      </p:sp>
      <p:sp>
        <p:nvSpPr>
          <p:cNvPr id="3" name="Content Placeholder 2"/>
          <p:cNvSpPr>
            <a:spLocks noGrp="1"/>
          </p:cNvSpPr>
          <p:nvPr>
            <p:ph idx="1"/>
          </p:nvPr>
        </p:nvSpPr>
        <p:spPr>
          <a:xfrm>
            <a:off x="838200" y="1825625"/>
            <a:ext cx="859971" cy="551815"/>
          </a:xfrm>
        </p:spPr>
        <p:txBody>
          <a:bodyPr/>
          <a:lstStyle/>
          <a:p>
            <a:endParaRPr lang="en-US" dirty="0"/>
          </a:p>
        </p:txBody>
      </p:sp>
      <p:pic>
        <p:nvPicPr>
          <p:cNvPr id="3074"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074"/>
            <a:ext cx="2095500" cy="30956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029097" y="1825625"/>
            <a:ext cx="9692640" cy="369332"/>
          </a:xfrm>
          <a:prstGeom prst="rect">
            <a:avLst/>
          </a:prstGeom>
        </p:spPr>
        <p:txBody>
          <a:bodyPr wrap="square">
            <a:spAutoFit/>
          </a:bodyPr>
          <a:lstStyle/>
          <a:p>
            <a:r>
              <a:rPr lang="en-US" dirty="0">
                <a:solidFill>
                  <a:srgbClr val="444444"/>
                </a:solidFill>
                <a:latin typeface="hurme_no2-webfont"/>
              </a:rPr>
              <a:t>Roosevelt's Secretary of Labor, first woman ever to serve in president's cabinet</a:t>
            </a:r>
            <a:endParaRPr lang="en-US" dirty="0"/>
          </a:p>
        </p:txBody>
      </p:sp>
      <p:pic>
        <p:nvPicPr>
          <p:cNvPr id="5" name="Picture 4"/>
          <p:cNvPicPr>
            <a:picLocks noChangeAspect="1"/>
          </p:cNvPicPr>
          <p:nvPr/>
        </p:nvPicPr>
        <p:blipFill>
          <a:blip r:embed="rId3"/>
          <a:stretch>
            <a:fillRect/>
          </a:stretch>
        </p:blipFill>
        <p:spPr>
          <a:xfrm>
            <a:off x="0" y="5602634"/>
            <a:ext cx="5800725" cy="1028700"/>
          </a:xfrm>
          <a:prstGeom prst="rect">
            <a:avLst/>
          </a:prstGeom>
        </p:spPr>
      </p:pic>
    </p:spTree>
    <p:extLst>
      <p:ext uri="{BB962C8B-B14F-4D97-AF65-F5344CB8AC3E}">
        <p14:creationId xmlns:p14="http://schemas.microsoft.com/office/powerpoint/2010/main" val="299642840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r>
              <a:rPr lang="en-US" altLang="en-US" smtClean="0"/>
              <a:t>1934 Indian Reorganization Act</a:t>
            </a:r>
          </a:p>
        </p:txBody>
      </p:sp>
      <p:sp>
        <p:nvSpPr>
          <p:cNvPr id="177155" name="Rectangle 3"/>
          <p:cNvSpPr>
            <a:spLocks noGrp="1" noChangeArrowheads="1"/>
          </p:cNvSpPr>
          <p:nvPr>
            <p:ph type="body" idx="1"/>
          </p:nvPr>
        </p:nvSpPr>
        <p:spPr>
          <a:xfrm>
            <a:off x="1676400" y="1600200"/>
            <a:ext cx="8534400" cy="5105400"/>
          </a:xfrm>
        </p:spPr>
        <p:txBody>
          <a:bodyPr/>
          <a:lstStyle/>
          <a:p>
            <a:pPr eaLnBrk="1" hangingPunct="1">
              <a:defRPr/>
            </a:pPr>
            <a:r>
              <a:rPr lang="en-US" altLang="en-US" dirty="0"/>
              <a:t>This law gave Native Americans greater control over their destiny. It mandated changes in three areas-economic, cultural, and political. </a:t>
            </a:r>
          </a:p>
          <a:p>
            <a:pPr marL="0" indent="0">
              <a:buNone/>
              <a:defRPr/>
            </a:pPr>
            <a:r>
              <a:rPr lang="en-US" altLang="en-US" dirty="0"/>
              <a:t>1.Economic- There land would no longer be broken up into individual farms, but would belong to the entire tribe as a whole.</a:t>
            </a:r>
          </a:p>
          <a:p>
            <a:pPr marL="0" indent="0">
              <a:buNone/>
              <a:defRPr/>
            </a:pPr>
            <a:r>
              <a:rPr lang="en-US" altLang="en-US" dirty="0"/>
              <a:t>2.Cutural- The number of boarding schools                 would be cut back, and children could attend          day schools on the reservations.</a:t>
            </a:r>
          </a:p>
          <a:p>
            <a:pPr marL="0" indent="0">
              <a:buNone/>
              <a:defRPr/>
            </a:pPr>
            <a:r>
              <a:rPr lang="en-US" altLang="en-US" dirty="0"/>
              <a:t>3.Political- Tribes could elect tribal </a:t>
            </a:r>
            <a:r>
              <a:rPr lang="en-US" altLang="en-US"/>
              <a:t>councils                        </a:t>
            </a:r>
            <a:r>
              <a:rPr lang="en-US" altLang="en-US" dirty="0"/>
              <a:t>to govern their reservations.</a:t>
            </a:r>
          </a:p>
          <a:p>
            <a:pPr marL="0" indent="0">
              <a:buNone/>
              <a:defRPr/>
            </a:pPr>
            <a:endParaRPr lang="en-US" altLang="en-US" dirty="0"/>
          </a:p>
        </p:txBody>
      </p:sp>
      <p:pic>
        <p:nvPicPr>
          <p:cNvPr id="178180" name="Picture 2" descr="C:\Users\middldo\Desktop\imagesCAFU1UI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0" y="4473576"/>
            <a:ext cx="18303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851089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eaLnBrk="1" hangingPunct="1"/>
            <a:r>
              <a:rPr lang="en-US" altLang="en-US" smtClean="0"/>
              <a:t>Indian New Deal</a:t>
            </a:r>
          </a:p>
        </p:txBody>
      </p:sp>
      <p:sp>
        <p:nvSpPr>
          <p:cNvPr id="179203" name="Rectangle 3"/>
          <p:cNvSpPr>
            <a:spLocks noGrp="1" noChangeArrowheads="1"/>
          </p:cNvSpPr>
          <p:nvPr>
            <p:ph type="body" idx="1"/>
          </p:nvPr>
        </p:nvSpPr>
        <p:spPr>
          <a:xfrm>
            <a:off x="1981200" y="1600201"/>
            <a:ext cx="5486400" cy="4525963"/>
          </a:xfrm>
        </p:spPr>
        <p:txBody>
          <a:bodyPr/>
          <a:lstStyle/>
          <a:p>
            <a:pPr eaLnBrk="1" hangingPunct="1"/>
            <a:r>
              <a:rPr lang="en-US" altLang="en-US" smtClean="0"/>
              <a:t>1930’s legislation that gave Indians greater control over their affairs and provided funding for schools and hospitals. </a:t>
            </a:r>
          </a:p>
        </p:txBody>
      </p:sp>
      <p:pic>
        <p:nvPicPr>
          <p:cNvPr id="179204" name="Picture 2" descr="C:\Users\middldo\Desktop\imagesCAF2CHH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2738" y="3048000"/>
            <a:ext cx="2601912"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16134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r>
              <a:rPr lang="en-US" altLang="en-US" smtClean="0"/>
              <a:t>Dust Bowl, 1930s</a:t>
            </a:r>
          </a:p>
        </p:txBody>
      </p:sp>
      <p:sp>
        <p:nvSpPr>
          <p:cNvPr id="98307" name="Rectangle 3"/>
          <p:cNvSpPr>
            <a:spLocks noGrp="1" noChangeArrowheads="1"/>
          </p:cNvSpPr>
          <p:nvPr>
            <p:ph type="body" idx="1"/>
          </p:nvPr>
        </p:nvSpPr>
        <p:spPr>
          <a:xfrm>
            <a:off x="1676400" y="1371600"/>
            <a:ext cx="8763000" cy="5105400"/>
          </a:xfrm>
        </p:spPr>
        <p:txBody>
          <a:bodyPr/>
          <a:lstStyle/>
          <a:p>
            <a:pPr eaLnBrk="1" hangingPunct="1">
              <a:defRPr/>
            </a:pPr>
            <a:r>
              <a:rPr lang="en-US" altLang="en-US" dirty="0" smtClean="0"/>
              <a:t>A series of catastrophic dust storms caused major ecological and agricultural damage to American prairie lands in the 1930s, caused by decades of inappropriate farming techniques. </a:t>
            </a:r>
          </a:p>
          <a:p>
            <a:pPr eaLnBrk="1" hangingPunct="1">
              <a:defRPr/>
            </a:pPr>
            <a:r>
              <a:rPr lang="en-US" altLang="en-US" dirty="0" smtClean="0"/>
              <a:t>Hardest hit: Oklahoma,</a:t>
            </a:r>
          </a:p>
          <a:p>
            <a:pPr marL="0" indent="0">
              <a:buNone/>
              <a:defRPr/>
            </a:pPr>
            <a:r>
              <a:rPr lang="en-US" altLang="en-US" dirty="0" smtClean="0"/>
              <a:t>Texas, Kansas, New Mexico.</a:t>
            </a:r>
          </a:p>
          <a:p>
            <a:pPr marL="0" indent="0">
              <a:buNone/>
              <a:defRPr/>
            </a:pPr>
            <a:r>
              <a:rPr lang="en-US" altLang="en-US" dirty="0" smtClean="0"/>
              <a:t>Many people left the area for</a:t>
            </a:r>
          </a:p>
          <a:p>
            <a:pPr marL="0" indent="0">
              <a:buNone/>
              <a:defRPr/>
            </a:pPr>
            <a:r>
              <a:rPr lang="en-US" altLang="en-US" dirty="0" smtClean="0"/>
              <a:t>California to start a new life.</a:t>
            </a:r>
          </a:p>
        </p:txBody>
      </p:sp>
      <p:pic>
        <p:nvPicPr>
          <p:cNvPr id="180228" name="Picture 4" descr="Image:Dallas South Dakota 19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2163" y="4070350"/>
            <a:ext cx="3511550"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99072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normAutofit/>
          </a:bodyPr>
          <a:lstStyle/>
          <a:p>
            <a:pPr eaLnBrk="1" hangingPunct="1"/>
            <a:r>
              <a:rPr lang="en-US" altLang="en-US" sz="4000"/>
              <a:t>Long Term Effects of New Deal Programs</a:t>
            </a:r>
          </a:p>
        </p:txBody>
      </p:sp>
      <p:sp>
        <p:nvSpPr>
          <p:cNvPr id="181251" name="Rectangle 3"/>
          <p:cNvSpPr>
            <a:spLocks noGrp="1" noChangeArrowheads="1"/>
          </p:cNvSpPr>
          <p:nvPr>
            <p:ph type="body" idx="1"/>
          </p:nvPr>
        </p:nvSpPr>
        <p:spPr/>
        <p:txBody>
          <a:bodyPr/>
          <a:lstStyle/>
          <a:p>
            <a:pPr eaLnBrk="1" hangingPunct="1"/>
            <a:r>
              <a:rPr lang="en-US" altLang="en-US" smtClean="0"/>
              <a:t>Expansion of the role of federal government</a:t>
            </a:r>
          </a:p>
          <a:p>
            <a:pPr eaLnBrk="1" hangingPunct="1"/>
            <a:r>
              <a:rPr lang="en-US" altLang="en-US" smtClean="0"/>
              <a:t>Government responsibility for the welfare of its citizens</a:t>
            </a:r>
          </a:p>
          <a:p>
            <a:pPr eaLnBrk="1" hangingPunct="1"/>
            <a:r>
              <a:rPr lang="en-US" altLang="en-US" smtClean="0"/>
              <a:t>Expanding government role in the economy</a:t>
            </a:r>
          </a:p>
          <a:p>
            <a:pPr eaLnBrk="1" hangingPunct="1"/>
            <a:r>
              <a:rPr lang="en-US" altLang="en-US" smtClean="0"/>
              <a:t>Deficit spending</a:t>
            </a:r>
          </a:p>
          <a:p>
            <a:pPr eaLnBrk="1" hangingPunct="1"/>
            <a:endParaRPr lang="en-US" altLang="en-US" smtClean="0"/>
          </a:p>
        </p:txBody>
      </p:sp>
      <p:pic>
        <p:nvPicPr>
          <p:cNvPr id="181252" name="Picture 4" descr="180px-Stamp-ctc-newde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1" y="4343401"/>
            <a:ext cx="2233613"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829809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mage result for great depression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652616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great depression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0580" y="-1"/>
            <a:ext cx="6629070" cy="5468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2081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great depression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86400" cy="6886575"/>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great depression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0"/>
            <a:ext cx="5599611" cy="687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245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t>
            </a:r>
            <a:r>
              <a:rPr lang="en-US" dirty="0" smtClean="0"/>
              <a:t>conomic </a:t>
            </a:r>
            <a:r>
              <a:rPr lang="en-US" dirty="0"/>
              <a:t>outcomes of </a:t>
            </a:r>
            <a:r>
              <a:rPr lang="en-US" dirty="0" smtClean="0"/>
              <a:t>demobilization</a:t>
            </a:r>
            <a:endParaRPr lang="en-US" dirty="0"/>
          </a:p>
        </p:txBody>
      </p:sp>
      <p:sp>
        <p:nvSpPr>
          <p:cNvPr id="3" name="Content Placeholder 2"/>
          <p:cNvSpPr>
            <a:spLocks noGrp="1"/>
          </p:cNvSpPr>
          <p:nvPr>
            <p:ph idx="1"/>
          </p:nvPr>
        </p:nvSpPr>
        <p:spPr/>
        <p:txBody>
          <a:bodyPr/>
          <a:lstStyle/>
          <a:p>
            <a:r>
              <a:rPr lang="en-US" dirty="0" smtClean="0"/>
              <a:t>Demobilization - </a:t>
            </a:r>
            <a:r>
              <a:rPr lang="en-US" dirty="0"/>
              <a:t>Transition from war-time to peace-time production </a:t>
            </a:r>
            <a:r>
              <a:rPr lang="en-US" dirty="0" smtClean="0"/>
              <a:t>levels</a:t>
            </a:r>
          </a:p>
          <a:p>
            <a:r>
              <a:rPr lang="en-US" dirty="0"/>
              <a:t>economic </a:t>
            </a:r>
            <a:r>
              <a:rPr lang="en-US" dirty="0" smtClean="0"/>
              <a:t>outcomes - </a:t>
            </a:r>
            <a:r>
              <a:rPr lang="en-US" dirty="0"/>
              <a:t>Lower wages, Rising unemployment, labor </a:t>
            </a:r>
            <a:r>
              <a:rPr lang="en-US" dirty="0" smtClean="0"/>
              <a:t>strikes</a:t>
            </a:r>
          </a:p>
          <a:p>
            <a:r>
              <a:rPr lang="en-US" dirty="0"/>
              <a:t>main causes of the strikes of </a:t>
            </a:r>
            <a:r>
              <a:rPr lang="en-US" dirty="0" smtClean="0"/>
              <a:t>1919 - Low </a:t>
            </a:r>
            <a:r>
              <a:rPr lang="en-US" dirty="0"/>
              <a:t>wages and bad working </a:t>
            </a:r>
            <a:r>
              <a:rPr lang="en-US" dirty="0" smtClean="0"/>
              <a:t>conditions</a:t>
            </a:r>
          </a:p>
          <a:p>
            <a:r>
              <a:rPr lang="en-US" dirty="0" smtClean="0"/>
              <a:t>Many American blame immigrants as a scapegoat </a:t>
            </a:r>
          </a:p>
          <a:p>
            <a:r>
              <a:rPr lang="en-US" dirty="0" smtClean="0"/>
              <a:t>Cavalry replaced with Tanks to modernize the army</a:t>
            </a:r>
          </a:p>
          <a:p>
            <a:r>
              <a:rPr lang="en-US" dirty="0" smtClean="0"/>
              <a:t>AKA </a:t>
            </a:r>
            <a:r>
              <a:rPr lang="en-US" dirty="0"/>
              <a:t>Depression of 1920–21</a:t>
            </a:r>
          </a:p>
          <a:p>
            <a:endParaRPr lang="en-US" dirty="0"/>
          </a:p>
          <a:p>
            <a:endParaRPr lang="en-US" dirty="0"/>
          </a:p>
          <a:p>
            <a:endParaRPr lang="en-US" dirty="0"/>
          </a:p>
        </p:txBody>
      </p:sp>
    </p:spTree>
    <p:extLst>
      <p:ext uri="{BB962C8B-B14F-4D97-AF65-F5344CB8AC3E}">
        <p14:creationId xmlns:p14="http://schemas.microsoft.com/office/powerpoint/2010/main" val="24515284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TotalTime>
  <Words>2641</Words>
  <Application>Microsoft Office PowerPoint</Application>
  <PresentationFormat>Widescreen</PresentationFormat>
  <Paragraphs>249</Paragraphs>
  <Slides>88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88</vt:i4>
      </vt:variant>
    </vt:vector>
  </HeadingPairs>
  <TitlesOfParts>
    <vt:vector size="93" baseType="lpstr">
      <vt:lpstr>Arial</vt:lpstr>
      <vt:lpstr>Calibri</vt:lpstr>
      <vt:lpstr>Calibri Light</vt:lpstr>
      <vt:lpstr>hurme_no2-webfont</vt:lpstr>
      <vt:lpstr>Office Theme</vt:lpstr>
      <vt:lpstr>Analyze the effects of the changing social, political, and economic conditions of the Roaring Twenties and the Great Depression.</vt:lpstr>
      <vt:lpstr>Russian Revolution, 1917</vt:lpstr>
      <vt:lpstr>Communism &amp; Anarchism</vt:lpstr>
      <vt:lpstr>Red Scare </vt:lpstr>
      <vt:lpstr>Palmer Raids</vt:lpstr>
      <vt:lpstr>Sacco and Vanzetti</vt:lpstr>
      <vt:lpstr>After WWI</vt:lpstr>
      <vt:lpstr>PowerPoint Presentation</vt:lpstr>
      <vt:lpstr>Economic outcomes of demobilization</vt:lpstr>
      <vt:lpstr>Lost Generation</vt:lpstr>
      <vt:lpstr>1920’s Immigration Quotas</vt:lpstr>
      <vt:lpstr>National Origins Act 1924</vt:lpstr>
      <vt:lpstr>1920’s Immigration</vt:lpstr>
      <vt:lpstr>Ku Klux Klan</vt:lpstr>
      <vt:lpstr>PowerPoint Presentation</vt:lpstr>
      <vt:lpstr>Impact of Mass Media</vt:lpstr>
      <vt:lpstr>PowerPoint Presentation</vt:lpstr>
      <vt:lpstr>1920’s Innovation- New Consumer Goods</vt:lpstr>
      <vt:lpstr>1920’s Innovation- New Consumer Goods</vt:lpstr>
      <vt:lpstr>1920’s Innovation- New Consumer Goods</vt:lpstr>
      <vt:lpstr>New Marketing Techniques</vt:lpstr>
      <vt:lpstr>1920’s Prohibition</vt:lpstr>
      <vt:lpstr>Bootleggers, Gangsters, Speakeasy Bars</vt:lpstr>
      <vt:lpstr>FBI Federal Bureau of Investigation </vt:lpstr>
      <vt:lpstr>“The business of America is business”</vt:lpstr>
      <vt:lpstr>Assembly line</vt:lpstr>
      <vt:lpstr>installment buying</vt:lpstr>
      <vt:lpstr>Flappers, 1920’s</vt:lpstr>
      <vt:lpstr>Harlem Renaissance</vt:lpstr>
      <vt:lpstr>Langston Hughes</vt:lpstr>
      <vt:lpstr>Jazz Age</vt:lpstr>
      <vt:lpstr>Marcus Garvey</vt:lpstr>
      <vt:lpstr>Booker T. Washington</vt:lpstr>
      <vt:lpstr>W. E. B. Du Bois</vt:lpstr>
      <vt:lpstr>Teapot Dome Scandal 1921</vt:lpstr>
      <vt:lpstr>Fundamentalism</vt:lpstr>
      <vt:lpstr>Scopes Trial, 1925</vt:lpstr>
      <vt:lpstr>Rosewood Incident</vt:lpstr>
      <vt:lpstr>PowerPoint Presentation</vt:lpstr>
      <vt:lpstr>Protective Tariffs</vt:lpstr>
      <vt:lpstr>Charles Lindbergh</vt:lpstr>
      <vt:lpstr>Marketing Practices of the Roaring 20s</vt:lpstr>
      <vt:lpstr>Stock Market Crash, 1929</vt:lpstr>
      <vt:lpstr>Kellogg–Briand Pact </vt:lpstr>
      <vt:lpstr>Nobel Prize</vt:lpstr>
      <vt:lpstr>PowerPoint Presentation</vt:lpstr>
      <vt:lpstr>PowerPoint Presentation</vt:lpstr>
      <vt:lpstr>Seminole Indians</vt:lpstr>
      <vt:lpstr>PowerPoint Presentation</vt:lpstr>
      <vt:lpstr>Land boom comes to an end</vt:lpstr>
      <vt:lpstr>Florida History cont.</vt:lpstr>
      <vt:lpstr>Invested in land and banking in Florida. Made millions.</vt:lpstr>
      <vt:lpstr>PowerPoint Presentation</vt:lpstr>
      <vt:lpstr>Floridian Novelist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1930’s Great Depression</vt:lpstr>
      <vt:lpstr>PowerPoint Presentation</vt:lpstr>
      <vt:lpstr>PowerPoint Presentation</vt:lpstr>
      <vt:lpstr>Buying on Margin</vt:lpstr>
      <vt:lpstr>Causes of Great Depression</vt:lpstr>
      <vt:lpstr>Installment Plan</vt:lpstr>
      <vt:lpstr>President Franklin D. Roosevelt</vt:lpstr>
      <vt:lpstr>New Deal</vt:lpstr>
      <vt:lpstr>Hundred Days</vt:lpstr>
      <vt:lpstr>Bank Failures</vt:lpstr>
      <vt:lpstr>Bank Holiday</vt:lpstr>
      <vt:lpstr>New Deal Agencies</vt:lpstr>
      <vt:lpstr>Social Security Act</vt:lpstr>
      <vt:lpstr>Fireside Chats</vt:lpstr>
      <vt:lpstr>PowerPoint Presentation</vt:lpstr>
      <vt:lpstr>PowerPoint Presentation</vt:lpstr>
      <vt:lpstr>Bonus Army, 1932</vt:lpstr>
      <vt:lpstr>Black Cabinet</vt:lpstr>
      <vt:lpstr>Frances Perkins</vt:lpstr>
      <vt:lpstr>1934 Indian Reorganization Act</vt:lpstr>
      <vt:lpstr>Indian New Deal</vt:lpstr>
      <vt:lpstr>Dust Bowl, 1930s</vt:lpstr>
      <vt:lpstr>Long Term Effects of New Deal Programs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Analyze the effects of the changing social, political, and economic conditions of the Roaring Twenties and the Great Depression.</dc:title>
  <dc:creator>Dross, Michael</dc:creator>
  <cp:lastModifiedBy>Sacerdote, Kevin R.</cp:lastModifiedBy>
  <cp:revision>33</cp:revision>
  <dcterms:created xsi:type="dcterms:W3CDTF">2016-10-19T15:01:10Z</dcterms:created>
  <dcterms:modified xsi:type="dcterms:W3CDTF">2017-04-12T12:26:28Z</dcterms:modified>
</cp:coreProperties>
</file>